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147481777" r:id="rId2"/>
    <p:sldId id="2147481575" r:id="rId3"/>
    <p:sldId id="2147481778" r:id="rId4"/>
    <p:sldId id="2147481589" r:id="rId5"/>
    <p:sldId id="2147481779" r:id="rId6"/>
    <p:sldId id="2147481590" r:id="rId7"/>
    <p:sldId id="2147481588" r:id="rId8"/>
    <p:sldId id="214748158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C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 autoAdjust="0"/>
    <p:restoredTop sz="94666"/>
  </p:normalViewPr>
  <p:slideViewPr>
    <p:cSldViewPr snapToGrid="0">
      <p:cViewPr>
        <p:scale>
          <a:sx n="101" d="100"/>
          <a:sy n="101" d="100"/>
        </p:scale>
        <p:origin x="13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DE98F-9152-4174-9A87-D4EFD925EE72}" type="datetimeFigureOut">
              <a:rPr lang="es-CL" smtClean="0"/>
              <a:t>28-04-26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9CEA7-BFED-43D0-BE40-2775C3B0366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13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B09CA-A44E-41A4-8E57-2CEFF1E5442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47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94051-9905-4FB1-89E1-50159FDB804A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41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A4BE1-B251-4FC9-91FA-8DB179B14D4F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817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o 14" hidden="1">
            <a:extLst>
              <a:ext uri="{FF2B5EF4-FFF2-40B4-BE49-F238E27FC236}">
                <a16:creationId xmlns:a16="http://schemas.microsoft.com/office/drawing/2014/main" id="{F10A64CD-8DD8-45CA-81EB-EAD9AEAA92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719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5" name="Objeto 14" hidden="1">
                        <a:extLst>
                          <a:ext uri="{FF2B5EF4-FFF2-40B4-BE49-F238E27FC236}">
                            <a16:creationId xmlns:a16="http://schemas.microsoft.com/office/drawing/2014/main" id="{F10A64CD-8DD8-45CA-81EB-EAD9AEA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79DD609-3848-1A58-181F-8574EA59B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48782D-A256-F7A2-22B3-A9EFAABB1D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E9A77B-6163-C88D-FBC1-D45B0B1F4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505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888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88152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err="1">
              <a:solidFill>
                <a:schemeClr val="bg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E701130-3414-2C03-D536-54F92EF6D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7392812-5D6E-D9D5-DB3A-73CD02CF3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endParaRPr lang="es-CL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rgbClr val="15BF45"/>
            </a:solidFill>
            <a:prstDash val="solid"/>
            <a:miter lim="400000"/>
          </a:ln>
          <a:effectLst/>
          <a:sp3d/>
        </p:spPr>
      </p:cxnSp>
    </p:spTree>
    <p:extLst>
      <p:ext uri="{BB962C8B-B14F-4D97-AF65-F5344CB8AC3E}">
        <p14:creationId xmlns:p14="http://schemas.microsoft.com/office/powerpoint/2010/main" val="258589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2780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err="1">
              <a:solidFill>
                <a:schemeClr val="bg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8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E701130-3414-2C03-D536-54F92EF6D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7392812-5D6E-D9D5-DB3A-73CD02CF3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endParaRPr lang="es-CL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rgbClr val="15BF45"/>
            </a:solidFill>
            <a:prstDash val="solid"/>
            <a:miter lim="400000"/>
          </a:ln>
          <a:effectLst/>
          <a:sp3d/>
        </p:spPr>
      </p:cxnSp>
    </p:spTree>
    <p:extLst>
      <p:ext uri="{BB962C8B-B14F-4D97-AF65-F5344CB8AC3E}">
        <p14:creationId xmlns:p14="http://schemas.microsoft.com/office/powerpoint/2010/main" val="2567584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4132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err="1">
              <a:solidFill>
                <a:schemeClr val="bg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E701130-3414-2C03-D536-54F92EF6D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7392812-5D6E-D9D5-DB3A-73CD02CF3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endParaRPr lang="es-CL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rgbClr val="15BF45"/>
            </a:solidFill>
            <a:prstDash val="solid"/>
            <a:miter lim="400000"/>
          </a:ln>
          <a:effectLst/>
          <a:sp3d/>
        </p:spPr>
      </p:cxnSp>
    </p:spTree>
    <p:extLst>
      <p:ext uri="{BB962C8B-B14F-4D97-AF65-F5344CB8AC3E}">
        <p14:creationId xmlns:p14="http://schemas.microsoft.com/office/powerpoint/2010/main" val="383533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26227" y="976313"/>
            <a:ext cx="9078851" cy="6744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9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Nº</a:t>
            </a:r>
            <a:endParaRPr lang="es-CL"/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58182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4CC8A321-110D-F84C-BC3A-3F4DCCDAB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AD2C0A8-B6B2-0419-0AFF-334120821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7551" y="427088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err="1"/>
              <a:t>Nº</a:t>
            </a:r>
            <a:r>
              <a:rPr lang="es-ES"/>
              <a:t> - Título del capítulo</a:t>
            </a:r>
            <a:endParaRPr lang="es-CL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81C8C9F4-8EE4-DE3A-A006-90BC9A669A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400" y="2150888"/>
            <a:ext cx="10326029" cy="3915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complementario</a:t>
            </a:r>
            <a:br>
              <a:rPr lang="es-ES"/>
            </a:br>
            <a:r>
              <a:rPr lang="es-ES"/>
              <a:t>Arial - 40 puntos</a:t>
            </a:r>
            <a:endParaRPr lang="es-CL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92EF5749-03D5-7EB9-B918-BCA03C16099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4400" y="1260300"/>
            <a:ext cx="10326029" cy="523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- 40 puntos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119230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id="{F257A930-1B12-7B4A-B402-734BCB48BA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59387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3" name="Objeto 2" hidden="1">
                        <a:extLst>
                          <a:ext uri="{FF2B5EF4-FFF2-40B4-BE49-F238E27FC236}">
                            <a16:creationId xmlns:a16="http://schemas.microsoft.com/office/drawing/2014/main" id="{F257A930-1B12-7B4A-B402-734BCB48BA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>
            <a:extLst>
              <a:ext uri="{FF2B5EF4-FFF2-40B4-BE49-F238E27FC236}">
                <a16:creationId xmlns:a16="http://schemas.microsoft.com/office/drawing/2014/main" id="{B5845DE5-5402-C130-6319-067EA9DC89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B26859F0-E9CF-BDA5-2D2F-7DBFF3416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40619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D94985E1-B3DE-0AEA-1F1D-3854914292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40620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8507234-1B30-55FD-5CAF-05D8D869C2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9502" y="385812"/>
            <a:ext cx="505442" cy="505442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E4945A70-3CC1-30BE-FEDB-E46736A5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4515C2E5-FAF0-EA40-6643-F8742AD31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E3A8FB8D-91F4-57F3-2478-7AD66F1AC3B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1EC852CA-CCEF-6447-9B99-75D983CB373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13868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orient="horz" pos="422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arcador de texto 7">
            <a:extLst>
              <a:ext uri="{FF2B5EF4-FFF2-40B4-BE49-F238E27FC236}">
                <a16:creationId xmlns:a16="http://schemas.microsoft.com/office/drawing/2014/main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2" y="1905774"/>
            <a:ext cx="753896" cy="5661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3FCA518-1984-EBF4-718D-4511500DAB96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47553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0B42D332-2844-E942-96BC-37A626E303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Marcador de texto 7">
            <a:extLst>
              <a:ext uri="{FF2B5EF4-FFF2-40B4-BE49-F238E27FC236}">
                <a16:creationId xmlns:a16="http://schemas.microsoft.com/office/drawing/2014/main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3942" y="2161664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53" name="Marcador de texto 7">
            <a:extLst>
              <a:ext uri="{FF2B5EF4-FFF2-40B4-BE49-F238E27FC236}">
                <a16:creationId xmlns:a16="http://schemas.microsoft.com/office/drawing/2014/main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89754" y="2169127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89752" y="1733847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89754" y="374075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89752" y="330547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89754" y="531341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14</a:t>
            </a:r>
            <a:endParaRPr lang="es-CL"/>
          </a:p>
        </p:txBody>
      </p:sp>
      <p:sp>
        <p:nvSpPr>
          <p:cNvPr id="83" name="Marcador de texto 7">
            <a:extLst>
              <a:ext uri="{FF2B5EF4-FFF2-40B4-BE49-F238E27FC236}">
                <a16:creationId xmlns:a16="http://schemas.microsoft.com/office/drawing/2014/main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89752" y="487813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B8030460-AF27-ED61-6BCA-022178D8FF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3493942"/>
            <a:ext cx="753896" cy="569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id="{4F09BDE9-1F52-40C2-BD9E-64B76A330DF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3942" y="3749832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212DCDD1-366D-9A68-3E55-CEB914F9AD7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9262" y="5046017"/>
            <a:ext cx="753896" cy="5782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id="{5D8DABCA-3E6E-6521-D458-854891BF119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23942" y="5301906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16</a:t>
            </a:r>
            <a:endParaRPr lang="es-CL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F3B9715-D07F-3864-81AC-DFB139F0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53258BAC-810B-C764-8E58-DB47E4CB54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40619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14</a:t>
            </a:r>
            <a:endParaRPr lang="es-CL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42ECFC8D-9E4C-1277-A15B-B59DBD28B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40620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14</a:t>
            </a:r>
            <a:endParaRPr lang="es-CL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1B1CAFB1-ACE5-9151-00DA-D0E3222E69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9502" y="385812"/>
            <a:ext cx="505442" cy="505442"/>
          </a:xfrm>
          <a:prstGeom prst="rect">
            <a:avLst/>
          </a:prstGeom>
        </p:spPr>
      </p:pic>
      <p:sp>
        <p:nvSpPr>
          <p:cNvPr id="20" name="Subtítulo 2">
            <a:extLst>
              <a:ext uri="{FF2B5EF4-FFF2-40B4-BE49-F238E27FC236}">
                <a16:creationId xmlns:a16="http://schemas.microsoft.com/office/drawing/2014/main" id="{46DA7DB3-F2BD-15F8-B6BA-108CEF907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2379A3-0795-8C95-3569-75D6046CC381}"/>
              </a:ext>
            </a:extLst>
          </p:cNvPr>
          <p:cNvSpPr>
            <a:spLocks noGrp="1"/>
          </p:cNvSpPr>
          <p:nvPr>
            <p:ph type="ftr" sz="quarter" idx="6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CDBB82-611C-A4ED-E105-EE96E9E8EAD7}"/>
              </a:ext>
            </a:extLst>
          </p:cNvPr>
          <p:cNvSpPr>
            <a:spLocks noGrp="1"/>
          </p:cNvSpPr>
          <p:nvPr>
            <p:ph type="sldNum" sz="quarter" idx="70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130736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80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2546">
          <p15:clr>
            <a:srgbClr val="FBAE40"/>
          </p15:clr>
        </p15:guide>
        <p15:guide id="5" orient="horz" pos="3816">
          <p15:clr>
            <a:srgbClr val="FBAE40"/>
          </p15:clr>
        </p15:guide>
        <p15:guide id="6" pos="15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A6585990-3747-324F-0060-32ED55A50E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0653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A6585990-3747-324F-0060-32ED55A50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3F9EBD2-4C4B-C461-9E65-263C12994DD9}"/>
              </a:ext>
            </a:extLst>
          </p:cNvPr>
          <p:cNvSpPr/>
          <p:nvPr userDrawn="1"/>
        </p:nvSpPr>
        <p:spPr>
          <a:xfrm>
            <a:off x="6144759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761308-A9E1-9890-CCD4-F0057B7603E2}"/>
              </a:ext>
            </a:extLst>
          </p:cNvPr>
          <p:cNvSpPr/>
          <p:nvPr userDrawn="1"/>
        </p:nvSpPr>
        <p:spPr>
          <a:xfrm>
            <a:off x="9004691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020FD0-C3CF-079E-6BA3-397032E5E582}"/>
              </a:ext>
            </a:extLst>
          </p:cNvPr>
          <p:cNvSpPr/>
          <p:nvPr userDrawn="1"/>
        </p:nvSpPr>
        <p:spPr>
          <a:xfrm>
            <a:off x="424895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CC29913-6DCC-A9CB-3E1A-E21B16DDC62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457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457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67" name="Marcador de texto 7">
            <a:extLst>
              <a:ext uri="{FF2B5EF4-FFF2-40B4-BE49-F238E27FC236}">
                <a16:creationId xmlns:a16="http://schemas.microsoft.com/office/drawing/2014/main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458" y="4554724"/>
            <a:ext cx="2186318" cy="2525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4175" y="4040828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0" name="Marcador de texto 7">
            <a:extLst>
              <a:ext uri="{FF2B5EF4-FFF2-40B4-BE49-F238E27FC236}">
                <a16:creationId xmlns:a16="http://schemas.microsoft.com/office/drawing/2014/main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4175" y="2951931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4175" y="3510797"/>
            <a:ext cx="2186318" cy="2620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2066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66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90" name="Marcador de texto 7">
            <a:extLst>
              <a:ext uri="{FF2B5EF4-FFF2-40B4-BE49-F238E27FC236}">
                <a16:creationId xmlns:a16="http://schemas.microsoft.com/office/drawing/2014/main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67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92" name="Marcador de texto 7">
            <a:extLst>
              <a:ext uri="{FF2B5EF4-FFF2-40B4-BE49-F238E27FC236}">
                <a16:creationId xmlns:a16="http://schemas.microsoft.com/office/drawing/2014/main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8394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93" name="Marcador de texto 7">
            <a:extLst>
              <a:ext uri="{FF2B5EF4-FFF2-40B4-BE49-F238E27FC236}">
                <a16:creationId xmlns:a16="http://schemas.microsoft.com/office/drawing/2014/main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8394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Nº</a:t>
            </a:r>
            <a:endParaRPr lang="es-CL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8394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Texto Arial 16</a:t>
            </a:r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7A72492-A9F9-DCA1-C950-ACF0B085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4502BE2A-23D2-E8AA-094B-85304AE07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27CC55-5AD2-F6C7-DB05-AAE2EC87ED2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77D22C-C3AA-30C5-EA7C-FDEE5D4A872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733499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74">
          <p15:clr>
            <a:srgbClr val="FBAE40"/>
          </p15:clr>
        </p15:guide>
        <p15:guide id="4" orient="horz" pos="1638">
          <p15:clr>
            <a:srgbClr val="FBAE40"/>
          </p15:clr>
        </p15:guide>
        <p15:guide id="5" pos="2071">
          <p15:clr>
            <a:srgbClr val="FBAE40"/>
          </p15:clr>
        </p15:guide>
        <p15:guide id="6" pos="56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id="{B94836DB-A449-5E5A-4EA3-690CF44CFB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4753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13" name="Objeto 12" hidden="1">
                        <a:extLst>
                          <a:ext uri="{FF2B5EF4-FFF2-40B4-BE49-F238E27FC236}">
                            <a16:creationId xmlns:a16="http://schemas.microsoft.com/office/drawing/2014/main" id="{B94836DB-A449-5E5A-4EA3-690CF44CFB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D79035D-CD47-D3EF-FE97-9B573CA0A9DF}"/>
              </a:ext>
            </a:extLst>
          </p:cNvPr>
          <p:cNvSpPr/>
          <p:nvPr userDrawn="1"/>
        </p:nvSpPr>
        <p:spPr>
          <a:xfrm>
            <a:off x="6144759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A1423AA-21DD-48FC-14CD-A10E4C9A4369}"/>
              </a:ext>
            </a:extLst>
          </p:cNvPr>
          <p:cNvSpPr/>
          <p:nvPr userDrawn="1"/>
        </p:nvSpPr>
        <p:spPr>
          <a:xfrm>
            <a:off x="9004691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F2AD97-4318-2D62-02D4-CC56D2EBE040}"/>
              </a:ext>
            </a:extLst>
          </p:cNvPr>
          <p:cNvSpPr/>
          <p:nvPr userDrawn="1"/>
        </p:nvSpPr>
        <p:spPr>
          <a:xfrm>
            <a:off x="424895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6D1DD5-4CE5-A48F-7E97-F261817DB98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284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284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6275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002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3002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:a16="http://schemas.microsoft.com/office/drawing/2014/main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2993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0893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0893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:a16="http://schemas.microsoft.com/office/drawing/2014/main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80884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7220" y="2870424"/>
            <a:ext cx="2336791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Bold 16</a:t>
            </a:r>
            <a:endParaRPr lang="es-CL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221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/>
              <a:t>Título Arial </a:t>
            </a:r>
            <a:r>
              <a:rPr lang="es-CL"/>
              <a:t>16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:a16="http://schemas.microsoft.com/office/drawing/2014/main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07212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/>
              <a:t>Doble clic para incorporar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78E4AE-1610-C062-F7EC-A41B3038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B31A843B-023E-04B5-0A32-E5F49E45D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F24D4B-EE68-9E43-FD0D-0CBAFC46C39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E3CAC-B072-7DF5-2213-B5C6A76B873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12768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74">
          <p15:clr>
            <a:srgbClr val="FBAE40"/>
          </p15:clr>
        </p15:guide>
        <p15:guide id="4" orient="horz" pos="1637">
          <p15:clr>
            <a:srgbClr val="FBAE40"/>
          </p15:clr>
        </p15:guide>
        <p15:guide id="5" pos="2071">
          <p15:clr>
            <a:srgbClr val="FBAE40"/>
          </p15:clr>
        </p15:guide>
        <p15:guide id="6" pos="5655">
          <p15:clr>
            <a:srgbClr val="FBAE40"/>
          </p15:clr>
        </p15:guide>
        <p15:guide id="7" orient="horz" pos="66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54798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A01555-0AA0-B92D-9A41-64373C4F2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1" t="10580" r="15316" b="10580"/>
          <a:stretch/>
        </p:blipFill>
        <p:spPr>
          <a:xfrm>
            <a:off x="0" y="-1"/>
            <a:ext cx="45589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7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bl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:a16="http://schemas.microsoft.com/office/drawing/2014/main" id="{A3661A6B-50BB-A6B4-031B-23BB957C865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10561638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id="{C33135F2-5535-9037-555F-9D24C9950EB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10561638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id="{7D2B45D3-D6DF-F63D-427A-75A640FB3F9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5A7A9B33-7B66-F8F4-1825-E799862F44D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Pie de página Arial 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497EFAB5-C186-B1F0-88EF-5F1D29CEEF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193220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8333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E701130-3414-2C03-D536-54F92EF6D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7392812-5D6E-D9D5-DB3A-73CD02CF3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br>
              <a:rPr lang="es-ES"/>
            </a:b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188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0" imgH="0" progId="TCLayout.ActiveDocument.1">
                  <p:embed/>
                </p:oleObj>
              </mc:Choice>
              <mc:Fallback>
                <p:oleObj name="Diapositiva de think-cell" r:id="rId3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:a16="http://schemas.microsoft.com/office/drawing/2014/main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:a16="http://schemas.microsoft.com/office/drawing/2014/main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:a16="http://schemas.microsoft.com/office/drawing/2014/main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:a16="http://schemas.microsoft.com/office/drawing/2014/main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:a16="http://schemas.microsoft.com/office/drawing/2014/main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:a16="http://schemas.microsoft.com/office/drawing/2014/main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:a16="http://schemas.microsoft.com/office/drawing/2014/main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err="1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:a16="http://schemas.microsoft.com/office/drawing/2014/main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:a16="http://schemas.microsoft.com/office/drawing/2014/main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rgbClr val="616161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>
              <a:solidFill>
                <a:srgbClr val="61616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83C2F501-C9A6-6E73-69FF-B2015CE58C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1943F51B-EF78-1CE1-9216-D1974F345A1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47327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id="{3A14FED0-8546-451A-A14F-0D543A261EA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47327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16</a:t>
            </a:r>
            <a:endParaRPr lang="es-CL"/>
          </a:p>
        </p:txBody>
      </p:sp>
      <p:cxnSp>
        <p:nvCxnSpPr>
          <p:cNvPr id="9" name="Conector recto 18">
            <a:extLst>
              <a:ext uri="{FF2B5EF4-FFF2-40B4-BE49-F238E27FC236}">
                <a16:creationId xmlns:a16="http://schemas.microsoft.com/office/drawing/2014/main" id="{A6DD75FD-44FF-78AD-787E-BE3CCDDE08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5F3F7008-4A10-D5C1-C2AF-95454CF42D4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:a16="http://schemas.microsoft.com/office/drawing/2014/main" id="{21C80C0E-D9E4-924A-F302-EF84E1C541C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81277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de Portadilla capitulo c titulo y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20</a:t>
            </a:r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Arial Regular </a:t>
            </a:r>
          </a:p>
          <a:p>
            <a:pPr lvl="0"/>
            <a:r>
              <a:rPr lang="es-ES"/>
              <a:t>60 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811069" y="5477068"/>
            <a:ext cx="1380931" cy="1380931"/>
          </a:xfrm>
          <a:prstGeom prst="rect">
            <a:avLst/>
          </a:prstGeom>
        </p:spPr>
      </p:pic>
      <p:pic>
        <p:nvPicPr>
          <p:cNvPr id="5" name="Picture 3" descr="Logo, icon&#10;&#10;Description automatically generated">
            <a:extLst>
              <a:ext uri="{FF2B5EF4-FFF2-40B4-BE49-F238E27FC236}">
                <a16:creationId xmlns:a16="http://schemas.microsoft.com/office/drawing/2014/main" id="{3737A316-07E6-EF48-8A99-DD515B535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068" y="385812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1500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blanca - 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endParaRPr lang="es-CL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8472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ierre_ca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5601C5B0-498B-0F94-C22B-57E123A29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98" y="2677886"/>
            <a:ext cx="864004" cy="864004"/>
          </a:xfrm>
          <a:prstGeom prst="rect">
            <a:avLst/>
          </a:prstGeom>
        </p:spPr>
      </p:pic>
      <p:sp>
        <p:nvSpPr>
          <p:cNvPr id="4" name="Asociación Chilena de Seguridad…">
            <a:extLst>
              <a:ext uri="{FF2B5EF4-FFF2-40B4-BE49-F238E27FC236}">
                <a16:creationId xmlns:a16="http://schemas.microsoft.com/office/drawing/2014/main" id="{0117B4FB-B755-3EBA-4157-827FB8108C54}"/>
              </a:ext>
            </a:extLst>
          </p:cNvPr>
          <p:cNvSpPr txBox="1"/>
          <p:nvPr userDrawn="1"/>
        </p:nvSpPr>
        <p:spPr>
          <a:xfrm>
            <a:off x="4506686" y="3903421"/>
            <a:ext cx="317862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</a:t>
            </a:r>
            <a:r>
              <a:rPr lang="en-US" sz="2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</a:t>
            </a:r>
            <a:endParaRPr sz="24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087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0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19502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7772400" imgH="10058400" progId="TCLayout.ActiveDocument.1">
                  <p:embed/>
                </p:oleObj>
              </mc:Choice>
              <mc:Fallback>
                <p:oleObj name="Diapositiva de think-cell" r:id="rId3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5850" y="4302039"/>
            <a:ext cx="5370806" cy="5043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Subtítulo Arial 15</a:t>
            </a:r>
            <a:endParaRPr lang="es-CL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84699" y="2762487"/>
            <a:ext cx="5361957" cy="1300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Título presentación Máximo 3 líneas Arial </a:t>
            </a:r>
            <a:r>
              <a:rPr lang="es-ES" err="1"/>
              <a:t>bold</a:t>
            </a:r>
            <a:r>
              <a:rPr lang="es-ES"/>
              <a:t>- 30 puntos</a:t>
            </a:r>
            <a:endParaRPr lang="es-CL"/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4699" y="2291214"/>
            <a:ext cx="874223" cy="2519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/>
              <a:t>Fecha</a:t>
            </a:r>
            <a:endParaRPr lang="es-CL"/>
          </a:p>
        </p:txBody>
      </p:sp>
      <p:pic>
        <p:nvPicPr>
          <p:cNvPr id="9" name="Gráfico 2">
            <a:extLst>
              <a:ext uri="{FF2B5EF4-FFF2-40B4-BE49-F238E27FC236}">
                <a16:creationId xmlns:a16="http://schemas.microsoft.com/office/drawing/2014/main" id="{8066F590-0543-6B5C-7B40-D3EBC4B4162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3960" y="2543116"/>
            <a:ext cx="3712564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gri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endParaRPr lang="es-CL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</p:cxnSp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327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8333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E701130-3414-2C03-D536-54F92EF6D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7392812-5D6E-D9D5-DB3A-73CD02CF3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br>
              <a:rPr lang="es-ES"/>
            </a:br>
            <a:endParaRPr lang="es-CL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2FD176E-5D1F-2CBE-3DD3-B17AC65F6277}"/>
              </a:ext>
            </a:extLst>
          </p:cNvPr>
          <p:cNvGrpSpPr/>
          <p:nvPr userDrawn="1"/>
        </p:nvGrpSpPr>
        <p:grpSpPr>
          <a:xfrm>
            <a:off x="9680129" y="368300"/>
            <a:ext cx="1338263" cy="510967"/>
            <a:chOff x="9716627" y="344837"/>
            <a:chExt cx="1338263" cy="510967"/>
          </a:xfrm>
        </p:grpSpPr>
        <p:grpSp>
          <p:nvGrpSpPr>
            <p:cNvPr id="4" name="Group 43">
              <a:extLst>
                <a:ext uri="{FF2B5EF4-FFF2-40B4-BE49-F238E27FC236}">
                  <a16:creationId xmlns:a16="http://schemas.microsoft.com/office/drawing/2014/main" id="{E3710E22-2DA2-2637-32DE-E52C68805FC6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9716627" y="350979"/>
              <a:ext cx="1338263" cy="504825"/>
              <a:chOff x="0" y="527"/>
              <a:chExt cx="843" cy="318"/>
            </a:xfrm>
          </p:grpSpPr>
          <p:sp>
            <p:nvSpPr>
              <p:cNvPr id="12" name="AutoShape 42">
                <a:extLst>
                  <a:ext uri="{FF2B5EF4-FFF2-40B4-BE49-F238E27FC236}">
                    <a16:creationId xmlns:a16="http://schemas.microsoft.com/office/drawing/2014/main" id="{7C3F3DFD-C734-A405-A8F5-DF7A4B2A2E2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0" y="527"/>
                <a:ext cx="843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L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" name="Rectangle 47">
                <a:extLst>
                  <a:ext uri="{FF2B5EF4-FFF2-40B4-BE49-F238E27FC236}">
                    <a16:creationId xmlns:a16="http://schemas.microsoft.com/office/drawing/2014/main" id="{6FC5CEBF-199E-0401-6E34-4C1064BB0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" y="537"/>
                <a:ext cx="622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&gt; 100% cumplimiento</a:t>
                </a:r>
              </a:p>
            </p:txBody>
          </p:sp>
          <p:sp>
            <p:nvSpPr>
              <p:cNvPr id="14" name="Rectangle 48">
                <a:extLst>
                  <a:ext uri="{FF2B5EF4-FFF2-40B4-BE49-F238E27FC236}">
                    <a16:creationId xmlns:a16="http://schemas.microsoft.com/office/drawing/2014/main" id="{26FE942F-199E-60C2-72BD-EB7F9FDE8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" y="642"/>
                <a:ext cx="586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&gt; 95% cumplimiento</a:t>
                </a:r>
              </a:p>
            </p:txBody>
          </p:sp>
          <p:sp>
            <p:nvSpPr>
              <p:cNvPr id="15" name="Rectangle 49">
                <a:extLst>
                  <a:ext uri="{FF2B5EF4-FFF2-40B4-BE49-F238E27FC236}">
                    <a16:creationId xmlns:a16="http://schemas.microsoft.com/office/drawing/2014/main" id="{1F596DDF-76AA-57C8-8EC2-03FD63114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" y="746"/>
                <a:ext cx="586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1219169" rtl="0" eaLnBrk="1" fontAlgn="auto" latinLnBrk="0" hangingPunct="0">
                  <a:lnSpc>
                    <a:spcPct val="90000"/>
                  </a:lnSpc>
                  <a:spcBef>
                    <a:spcPts val="225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L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 panose="020B0604020202020204" pitchFamily="34" charset="0"/>
                  </a:rPr>
                  <a:t>&lt; 95% cumplimiento</a:t>
                </a:r>
              </a:p>
            </p:txBody>
          </p:sp>
        </p:grpSp>
        <p:sp>
          <p:nvSpPr>
            <p:cNvPr id="5" name="361 Elipse">
              <a:extLst>
                <a:ext uri="{FF2B5EF4-FFF2-40B4-BE49-F238E27FC236}">
                  <a16:creationId xmlns:a16="http://schemas.microsoft.com/office/drawing/2014/main" id="{6E357EB9-BE6C-F3F6-A7EB-E165EDE777E9}"/>
                </a:ext>
              </a:extLst>
            </p:cNvPr>
            <p:cNvSpPr/>
            <p:nvPr userDrawn="1"/>
          </p:nvSpPr>
          <p:spPr bwMode="auto">
            <a:xfrm>
              <a:off x="9734225" y="344837"/>
              <a:ext cx="133200" cy="133200"/>
            </a:xfrm>
            <a:prstGeom prst="ellipse">
              <a:avLst/>
            </a:prstGeom>
            <a:solidFill>
              <a:srgbClr val="195A28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1992" tIns="71992" rIns="71992" bIns="71992" rtlCol="0" anchor="ctr">
              <a:noAutofit/>
            </a:bodyPr>
            <a:lstStyle/>
            <a:p>
              <a:pPr marL="185738" marR="0" lvl="0" indent="-185738" algn="ctr" defTabSz="923925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/>
              </a:pPr>
              <a:endPara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195A28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" name="362 Elipse">
              <a:extLst>
                <a:ext uri="{FF2B5EF4-FFF2-40B4-BE49-F238E27FC236}">
                  <a16:creationId xmlns:a16="http://schemas.microsoft.com/office/drawing/2014/main" id="{B6998AAA-6A33-D737-B21C-7F82266EC191}"/>
                </a:ext>
              </a:extLst>
            </p:cNvPr>
            <p:cNvSpPr/>
            <p:nvPr userDrawn="1"/>
          </p:nvSpPr>
          <p:spPr bwMode="auto">
            <a:xfrm>
              <a:off x="9734225" y="681964"/>
              <a:ext cx="133200" cy="133200"/>
            </a:xfrm>
            <a:prstGeom prst="ellipse">
              <a:avLst/>
            </a:prstGeom>
            <a:solidFill>
              <a:srgbClr val="C00000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1992" tIns="71992" rIns="71992" bIns="71992" rtlCol="0" anchor="ctr">
              <a:noAutofit/>
            </a:bodyPr>
            <a:lstStyle/>
            <a:p>
              <a:pPr marL="185738" marR="0" lvl="0" indent="-185738" algn="ctr" defTabSz="923925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/>
              </a:pPr>
              <a:endPara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363 Elipse">
              <a:extLst>
                <a:ext uri="{FF2B5EF4-FFF2-40B4-BE49-F238E27FC236}">
                  <a16:creationId xmlns:a16="http://schemas.microsoft.com/office/drawing/2014/main" id="{8449FAF9-1DE8-BF2E-31C6-3609C0D49A99}"/>
                </a:ext>
              </a:extLst>
            </p:cNvPr>
            <p:cNvSpPr/>
            <p:nvPr userDrawn="1"/>
          </p:nvSpPr>
          <p:spPr bwMode="auto">
            <a:xfrm>
              <a:off x="9734225" y="514739"/>
              <a:ext cx="133200" cy="133200"/>
            </a:xfrm>
            <a:prstGeom prst="ellipse">
              <a:avLst/>
            </a:prstGeom>
            <a:solidFill>
              <a:srgbClr val="FFC000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1992" tIns="71992" rIns="71992" bIns="71992" rtlCol="0" anchor="ctr">
              <a:noAutofit/>
            </a:bodyPr>
            <a:lstStyle/>
            <a:p>
              <a:pPr marL="185738" marR="0" lvl="0" indent="-185738" algn="ctr" defTabSz="923925" rtl="0" eaLnBrk="1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/>
              </a:pPr>
              <a:endParaRPr kumimoji="0" lang="es-CL" sz="1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97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3525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E701130-3414-2C03-D536-54F92EF6D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7392812-5D6E-D9D5-DB3A-73CD02CF3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br>
              <a:rPr lang="es-ES"/>
            </a:br>
            <a:endParaRPr lang="es-CL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AB5DA82-79EE-2248-30DD-653CF7F6AB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22457" y="352398"/>
            <a:ext cx="51820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17999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E701130-3414-2C03-D536-54F92EF6D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7392812-5D6E-D9D5-DB3A-73CD02CF3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br>
              <a:rPr lang="es-ES"/>
            </a:b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207AD5-9630-A049-7539-5D19979119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1557338"/>
            <a:ext cx="11341100" cy="46085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1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8469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E701130-3414-2C03-D536-54F92EF6D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7392812-5D6E-D9D5-DB3A-73CD02CF3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84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4363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E701130-3414-2C03-D536-54F92EF6D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7392812-5D6E-D9D5-DB3A-73CD02CF3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B57D74-FDA4-3B80-E9DF-B3B0E2003B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770" y="1557338"/>
            <a:ext cx="11338243" cy="460851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4010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7463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E701130-3414-2C03-D536-54F92EF6D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7392812-5D6E-D9D5-DB3A-73CD02CF3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0715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 hidden="1">
            <a:extLst>
              <a:ext uri="{FF2B5EF4-FFF2-40B4-BE49-F238E27FC236}">
                <a16:creationId xmlns:a16="http://schemas.microsoft.com/office/drawing/2014/main" id="{2F91E374-5281-2D37-A713-13ABBABBB2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9318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95" imgH="396" progId="TCLayout.ActiveDocument.1">
                  <p:embed/>
                </p:oleObj>
              </mc:Choice>
              <mc:Fallback>
                <p:oleObj name="Diapositiva de think-cell" r:id="rId3" imgW="395" imgH="396" progId="TCLayout.ActiveDocument.1">
                  <p:embed/>
                  <p:pic>
                    <p:nvPicPr>
                      <p:cNvPr id="9" name="Objeto 8" hidden="1">
                        <a:extLst>
                          <a:ext uri="{FF2B5EF4-FFF2-40B4-BE49-F238E27FC236}">
                            <a16:creationId xmlns:a16="http://schemas.microsoft.com/office/drawing/2014/main" id="{2F91E374-5281-2D37-A713-13ABBABBB2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F6D0C49E-3AAB-6355-628D-23D62EB5D73A}"/>
              </a:ext>
            </a:extLst>
          </p:cNvPr>
          <p:cNvSpPr/>
          <p:nvPr userDrawn="1"/>
        </p:nvSpPr>
        <p:spPr>
          <a:xfrm flipH="1">
            <a:off x="0" y="0"/>
            <a:ext cx="8815200" cy="68580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171450" marR="0" indent="-1714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1000" err="1">
              <a:solidFill>
                <a:schemeClr val="bg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F49EB7-6646-294D-B55D-2104414C8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77" y="1148262"/>
            <a:ext cx="9792000" cy="36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BE701130-3414-2C03-D536-54F92EF6D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47392812-5D6E-D9D5-DB3A-73CD02CF3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2389CB6-136C-A038-3555-AD7AD7E74A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br>
              <a:rPr lang="es-ES"/>
            </a:br>
            <a:endParaRPr lang="es-CL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9AD7EFE8-F025-92AE-299B-FD35C5C79F2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rgbClr val="15BF45"/>
            </a:solidFill>
            <a:prstDash val="solid"/>
            <a:miter lim="400000"/>
          </a:ln>
          <a:effectLst/>
          <a:sp3d/>
        </p:spPr>
      </p:cxnSp>
    </p:spTree>
    <p:extLst>
      <p:ext uri="{BB962C8B-B14F-4D97-AF65-F5344CB8AC3E}">
        <p14:creationId xmlns:p14="http://schemas.microsoft.com/office/powerpoint/2010/main" val="45635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id="{7E22C0DD-7EC0-CB13-19EE-F05783A24E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1743279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28" imgW="395" imgH="396" progId="TCLayout.ActiveDocument.1">
                  <p:embed/>
                </p:oleObj>
              </mc:Choice>
              <mc:Fallback>
                <p:oleObj name="Diapositiva de think-cell" r:id="rId28" imgW="395" imgH="396" progId="TCLayout.ActiveDocument.1">
                  <p:embed/>
                  <p:pic>
                    <p:nvPicPr>
                      <p:cNvPr id="7" name="Objeto 6" hidden="1">
                        <a:extLst>
                          <a:ext uri="{FF2B5EF4-FFF2-40B4-BE49-F238E27FC236}">
                            <a16:creationId xmlns:a16="http://schemas.microsoft.com/office/drawing/2014/main" id="{7E22C0DD-7EC0-CB13-19EE-F05783A24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áfico 13">
            <a:extLst>
              <a:ext uri="{FF2B5EF4-FFF2-40B4-BE49-F238E27FC236}">
                <a16:creationId xmlns:a16="http://schemas.microsoft.com/office/drawing/2014/main" id="{E63C7B60-A7A4-41A6-88F3-3406E5999FBF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279502" y="385812"/>
            <a:ext cx="505442" cy="505442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031F56D-A399-10B4-C046-ECC58D0B382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rgbClr val="15BF45"/>
            </a:solidFill>
            <a:prstDash val="solid"/>
            <a:miter lim="400000"/>
          </a:ln>
          <a:effectLst/>
          <a:sp3d/>
        </p:spPr>
      </p:cxnSp>
      <p:sp>
        <p:nvSpPr>
          <p:cNvPr id="20" name="Marcador de título 19">
            <a:extLst>
              <a:ext uri="{FF2B5EF4-FFF2-40B4-BE49-F238E27FC236}">
                <a16:creationId xmlns:a16="http://schemas.microsoft.com/office/drawing/2014/main" id="{A54FB77B-4F90-D9EF-BADA-C2F6113F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1" y="496570"/>
            <a:ext cx="9792000" cy="608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s-ES"/>
              <a:t>Título Arial Regular 20</a:t>
            </a:r>
            <a:br>
              <a:rPr lang="es-ES"/>
            </a:br>
            <a:endParaRPr lang="es-ES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3A844869-5447-4C2B-8287-C19B6DF6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579" y="1562832"/>
            <a:ext cx="11336433" cy="4747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/>
            <a:r>
              <a:rPr lang="es-ES"/>
              <a:t>Haga clic para modificar los estilos de texto del patrón</a:t>
            </a:r>
          </a:p>
          <a:p>
            <a:pPr marL="357188" lvl="1" indent="-176213"/>
            <a:r>
              <a:rPr lang="es-ES"/>
              <a:t>Segundo nivel</a:t>
            </a:r>
          </a:p>
          <a:p>
            <a:pPr marL="538163" lvl="2" indent="-180975"/>
            <a:r>
              <a:rPr lang="es-ES"/>
              <a:t>Tercer nivel</a:t>
            </a:r>
          </a:p>
          <a:p>
            <a:pPr marL="719138" lvl="3" indent="-180975"/>
            <a:r>
              <a:rPr lang="es-ES"/>
              <a:t>Cuarto nivel</a:t>
            </a:r>
          </a:p>
          <a:p>
            <a:pPr marL="896938" lvl="4" indent="-177800"/>
            <a:r>
              <a:rPr lang="es-ES"/>
              <a:t>Quinto nivel</a:t>
            </a:r>
            <a:endParaRPr lang="es-CL"/>
          </a:p>
        </p:txBody>
      </p:sp>
      <p:sp>
        <p:nvSpPr>
          <p:cNvPr id="23" name="Marcador de pie de página 22">
            <a:extLst>
              <a:ext uri="{FF2B5EF4-FFF2-40B4-BE49-F238E27FC236}">
                <a16:creationId xmlns:a16="http://schemas.microsoft.com/office/drawing/2014/main" id="{DB1059A0-05A4-890B-A8CF-8B52D761D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7578" y="6474653"/>
            <a:ext cx="10953109" cy="23429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24" name="Marcador de número de diapositiva 23">
            <a:extLst>
              <a:ext uri="{FF2B5EF4-FFF2-40B4-BE49-F238E27FC236}">
                <a16:creationId xmlns:a16="http://schemas.microsoft.com/office/drawing/2014/main" id="{3F6EFFD3-EBDC-A9A6-524F-FE17E6FD4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2237" y="6474653"/>
            <a:ext cx="505443" cy="23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90B3AC-360D-4C0F-BB2D-EFC963FB8AB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5" name="Círculo">
            <a:extLst>
              <a:ext uri="{FF2B5EF4-FFF2-40B4-BE49-F238E27FC236}">
                <a16:creationId xmlns:a16="http://schemas.microsoft.com/office/drawing/2014/main" id="{62DCB45C-FA29-1E3D-6203-EC69C1DA9110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>
                <a:solidFill>
                  <a:srgbClr val="FFFFFF"/>
                </a:solidFill>
                <a:ea typeface="Arial"/>
                <a:cs typeface="Arial"/>
                <a:sym typeface="Arial"/>
              </a:rPr>
              <a:t> </a:t>
            </a: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>
                <a:solidFill>
                  <a:srgbClr val="FFFFFF"/>
                </a:solidFill>
                <a:ea typeface="Arial"/>
                <a:cs typeface="Arial"/>
                <a:sym typeface="Arial"/>
              </a:rPr>
              <a:t> 0</a:t>
            </a:r>
            <a:endParaRPr lang="es-ES"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Círculo">
            <a:extLst>
              <a:ext uri="{FF2B5EF4-FFF2-40B4-BE49-F238E27FC236}">
                <a16:creationId xmlns:a16="http://schemas.microsoft.com/office/drawing/2014/main" id="{BF8D5D3D-6BE7-810C-62CD-6C3A654CCED8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B 222</a:t>
            </a:r>
            <a:endParaRPr sz="8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" name="Círculo">
            <a:extLst>
              <a:ext uri="{FF2B5EF4-FFF2-40B4-BE49-F238E27FC236}">
                <a16:creationId xmlns:a16="http://schemas.microsoft.com/office/drawing/2014/main" id="{22891F66-F28E-1F40-A5A2-24864F2D2353}"/>
              </a:ext>
            </a:extLst>
          </p:cNvPr>
          <p:cNvSpPr/>
          <p:nvPr userDrawn="1"/>
        </p:nvSpPr>
        <p:spPr>
          <a:xfrm>
            <a:off x="-18798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9" name="Círculo">
            <a:extLst>
              <a:ext uri="{FF2B5EF4-FFF2-40B4-BE49-F238E27FC236}">
                <a16:creationId xmlns:a16="http://schemas.microsoft.com/office/drawing/2014/main" id="{6AD5C4A7-405E-7493-FF32-87D6BF8B0FCA}"/>
              </a:ext>
            </a:extLst>
          </p:cNvPr>
          <p:cNvSpPr/>
          <p:nvPr userDrawn="1"/>
        </p:nvSpPr>
        <p:spPr>
          <a:xfrm>
            <a:off x="-18798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0" name="Círculo">
            <a:extLst>
              <a:ext uri="{FF2B5EF4-FFF2-40B4-BE49-F238E27FC236}">
                <a16:creationId xmlns:a16="http://schemas.microsoft.com/office/drawing/2014/main" id="{587073D5-47A7-D13C-3621-E8615B7DB09E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108</a:t>
            </a:r>
            <a:endParaRPr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Círculo">
            <a:extLst>
              <a:ext uri="{FF2B5EF4-FFF2-40B4-BE49-F238E27FC236}">
                <a16:creationId xmlns:a16="http://schemas.microsoft.com/office/drawing/2014/main" id="{0822431D-6A03-81D3-B148-E56D1C8BD6F2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Círculo">
            <a:extLst>
              <a:ext uri="{FF2B5EF4-FFF2-40B4-BE49-F238E27FC236}">
                <a16:creationId xmlns:a16="http://schemas.microsoft.com/office/drawing/2014/main" id="{EAFF2A69-74BA-8962-CD28-232BE0C04877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EE3EE48-AC04-0F4B-646B-D4C4CFFC37A7}"/>
              </a:ext>
            </a:extLst>
          </p:cNvPr>
          <p:cNvSpPr/>
          <p:nvPr userDrawn="1"/>
        </p:nvSpPr>
        <p:spPr>
          <a:xfrm>
            <a:off x="-1879827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kern="0">
              <a:solidFill>
                <a:srgbClr val="00000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8A0B8E9-7911-442A-CFEB-370135407240}"/>
              </a:ext>
            </a:extLst>
          </p:cNvPr>
          <p:cNvSpPr/>
          <p:nvPr userDrawn="1"/>
        </p:nvSpPr>
        <p:spPr>
          <a:xfrm>
            <a:off x="-1879827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 err="1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kern="0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kern="0">
              <a:solidFill>
                <a:srgbClr val="00000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AFF953A-6324-4119-F2DA-E1FFA26F6DD9}"/>
              </a:ext>
            </a:extLst>
          </p:cNvPr>
          <p:cNvSpPr/>
          <p:nvPr userDrawn="1"/>
        </p:nvSpPr>
        <p:spPr>
          <a:xfrm>
            <a:off x="-1879827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kern="0">
              <a:solidFill>
                <a:srgbClr val="00000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:a16="http://schemas.microsoft.com/office/drawing/2014/main" id="{32584B28-CD5F-DB9A-4978-844BA771647B}"/>
              </a:ext>
            </a:extLst>
          </p:cNvPr>
          <p:cNvSpPr/>
          <p:nvPr userDrawn="1"/>
        </p:nvSpPr>
        <p:spPr>
          <a:xfrm>
            <a:off x="-1879827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 255</a:t>
            </a:r>
            <a:endParaRPr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:a16="http://schemas.microsoft.com/office/drawing/2014/main" id="{D49AA315-B4CA-2252-06DB-672B988D3556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 124</a:t>
            </a:r>
            <a:endParaRPr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53CB1A3-2BD7-2917-F593-B1655D2D1196}"/>
              </a:ext>
            </a:extLst>
          </p:cNvPr>
          <p:cNvSpPr/>
          <p:nvPr userDrawn="1"/>
        </p:nvSpPr>
        <p:spPr>
          <a:xfrm>
            <a:off x="-1879827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kern="0">
              <a:solidFill>
                <a:srgbClr val="00000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Círculo">
            <a:extLst>
              <a:ext uri="{FF2B5EF4-FFF2-40B4-BE49-F238E27FC236}">
                <a16:creationId xmlns:a16="http://schemas.microsoft.com/office/drawing/2014/main" id="{7EA28F5B-1FFF-2BCA-1427-AECAC9AFCFD4}"/>
              </a:ext>
            </a:extLst>
          </p:cNvPr>
          <p:cNvSpPr/>
          <p:nvPr userDrawn="1"/>
        </p:nvSpPr>
        <p:spPr>
          <a:xfrm>
            <a:off x="-1879827" y="3241159"/>
            <a:ext cx="493539" cy="493239"/>
          </a:xfrm>
          <a:prstGeom prst="ellipse">
            <a:avLst/>
          </a:prstGeom>
          <a:solidFill>
            <a:srgbClr val="FC952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>
                <a:solidFill>
                  <a:srgbClr val="FFFFFF"/>
                </a:solidFill>
                <a:ea typeface="Arial"/>
                <a:cs typeface="Arial"/>
                <a:sym typeface="Arial"/>
              </a:rPr>
              <a:t> 252</a:t>
            </a:r>
            <a:endParaRPr lang="es-ES"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>
                <a:solidFill>
                  <a:srgbClr val="FFFFFF"/>
                </a:solidFill>
                <a:ea typeface="Arial"/>
                <a:cs typeface="Arial"/>
                <a:sym typeface="Arial"/>
              </a:rPr>
              <a:t> 149</a:t>
            </a:r>
            <a:endParaRPr lang="es-ES"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>
                <a:solidFill>
                  <a:srgbClr val="FFFFFF"/>
                </a:solidFill>
                <a:ea typeface="Arial"/>
                <a:cs typeface="Arial"/>
                <a:sym typeface="Arial"/>
              </a:rPr>
              <a:t> 46</a:t>
            </a:r>
            <a:endParaRPr lang="es-ES"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EC957FB-1AE1-367D-E362-70B380331ABD}"/>
              </a:ext>
            </a:extLst>
          </p:cNvPr>
          <p:cNvSpPr/>
          <p:nvPr userDrawn="1"/>
        </p:nvSpPr>
        <p:spPr>
          <a:xfrm>
            <a:off x="-1879827" y="298495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Meta</a:t>
            </a:r>
            <a:endParaRPr lang="es-CL" sz="1000" kern="0">
              <a:solidFill>
                <a:srgbClr val="00000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Círculo">
            <a:extLst>
              <a:ext uri="{FF2B5EF4-FFF2-40B4-BE49-F238E27FC236}">
                <a16:creationId xmlns:a16="http://schemas.microsoft.com/office/drawing/2014/main" id="{E0AC83BF-7C54-EE27-B6CF-3517470397E5}"/>
              </a:ext>
            </a:extLst>
          </p:cNvPr>
          <p:cNvSpPr/>
          <p:nvPr userDrawn="1"/>
        </p:nvSpPr>
        <p:spPr>
          <a:xfrm>
            <a:off x="-1879827" y="4030536"/>
            <a:ext cx="493539" cy="493239"/>
          </a:xfrm>
          <a:prstGeom prst="ellipse">
            <a:avLst/>
          </a:prstGeom>
          <a:solidFill>
            <a:srgbClr val="969696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</a:t>
            </a:r>
            <a:r>
              <a:rPr lang="es-ES" sz="800" kern="0" baseline="0">
                <a:solidFill>
                  <a:srgbClr val="FFFFFF"/>
                </a:solidFill>
                <a:ea typeface="Arial"/>
                <a:cs typeface="Arial"/>
                <a:sym typeface="Arial"/>
              </a:rPr>
              <a:t> 150</a:t>
            </a:r>
            <a:endParaRPr lang="es-ES"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</a:t>
            </a:r>
            <a:r>
              <a:rPr lang="es-ES" sz="800" kern="0" baseline="0">
                <a:solidFill>
                  <a:srgbClr val="FFFFFF"/>
                </a:solidFill>
                <a:ea typeface="Arial"/>
                <a:cs typeface="Arial"/>
                <a:sym typeface="Arial"/>
              </a:rPr>
              <a:t> 150</a:t>
            </a:r>
            <a:endParaRPr lang="es-ES"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</a:t>
            </a:r>
            <a:r>
              <a:rPr lang="es-ES" sz="800" kern="0" baseline="0">
                <a:solidFill>
                  <a:srgbClr val="FFFFFF"/>
                </a:solidFill>
                <a:ea typeface="Arial"/>
                <a:cs typeface="Arial"/>
                <a:sym typeface="Arial"/>
              </a:rPr>
              <a:t> 150</a:t>
            </a:r>
            <a:endParaRPr lang="es-ES"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2053A0D-5645-FFCA-1AF9-A4A748D05FFD}"/>
              </a:ext>
            </a:extLst>
          </p:cNvPr>
          <p:cNvSpPr/>
          <p:nvPr userDrawn="1"/>
        </p:nvSpPr>
        <p:spPr>
          <a:xfrm>
            <a:off x="-1879827" y="3774334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Años anteriores</a:t>
            </a:r>
            <a:endParaRPr lang="es-CL" sz="1000" kern="0">
              <a:solidFill>
                <a:srgbClr val="00000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Círculo">
            <a:extLst>
              <a:ext uri="{FF2B5EF4-FFF2-40B4-BE49-F238E27FC236}">
                <a16:creationId xmlns:a16="http://schemas.microsoft.com/office/drawing/2014/main" id="{EABCAF32-0037-6D43-B2DB-99C8CE653244}"/>
              </a:ext>
            </a:extLst>
          </p:cNvPr>
          <p:cNvSpPr/>
          <p:nvPr userDrawn="1"/>
        </p:nvSpPr>
        <p:spPr>
          <a:xfrm>
            <a:off x="-1879827" y="4824413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kern="0">
                <a:solidFill>
                  <a:srgbClr val="FFFFFF"/>
                </a:solidFill>
                <a:ea typeface="Arial"/>
                <a:cs typeface="Arial"/>
                <a:sym typeface="Arial"/>
              </a:rPr>
              <a:t>B 69</a:t>
            </a:r>
            <a:endParaRPr sz="8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50F55BC-51C4-2822-12F4-8C69C92296B6}"/>
              </a:ext>
            </a:extLst>
          </p:cNvPr>
          <p:cNvSpPr/>
          <p:nvPr userDrawn="1"/>
        </p:nvSpPr>
        <p:spPr>
          <a:xfrm>
            <a:off x="-1879827" y="4563711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rgbClr val="000000"/>
                </a:solidFill>
                <a:ea typeface="Helvetica Neue Medium"/>
                <a:cs typeface="Helvetica Neue Medium"/>
                <a:sym typeface="Helvetica Neue Medium"/>
              </a:rPr>
              <a:t>Años actual</a:t>
            </a:r>
            <a:endParaRPr lang="es-CL" sz="1000" kern="0">
              <a:solidFill>
                <a:srgbClr val="000000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2C80ADB-014E-174D-30EC-147190B56468}"/>
              </a:ext>
            </a:extLst>
          </p:cNvPr>
          <p:cNvSpPr/>
          <p:nvPr userDrawn="1"/>
        </p:nvSpPr>
        <p:spPr>
          <a:xfrm>
            <a:off x="-1892756" y="5425911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Unidades de medida</a:t>
            </a:r>
            <a:endParaRPr lang="es-CL" sz="1000" kern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BBA4EF4-3E78-F528-1F26-B3173BC4DFD7}"/>
              </a:ext>
            </a:extLst>
          </p:cNvPr>
          <p:cNvSpPr txBox="1"/>
          <p:nvPr userDrawn="1"/>
        </p:nvSpPr>
        <p:spPr>
          <a:xfrm>
            <a:off x="-1838731" y="5642177"/>
            <a:ext cx="1135535" cy="3519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CL" sz="1100"/>
              <a:t>XX MM$</a:t>
            </a:r>
          </a:p>
          <a:p>
            <a:pPr algn="l"/>
            <a:endParaRPr lang="es-CL" sz="1200" err="1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5D1BBB44-29CC-3F56-1976-3BEF78A66649}"/>
              </a:ext>
            </a:extLst>
          </p:cNvPr>
          <p:cNvSpPr/>
          <p:nvPr userDrawn="1"/>
        </p:nvSpPr>
        <p:spPr>
          <a:xfrm>
            <a:off x="-1892756" y="5934993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¿Cómo escribir un pie de página?</a:t>
            </a:r>
            <a:endParaRPr lang="es-CL" sz="1000" kern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A8C27A4-2B0A-94C6-B229-A24DCE3B085B}"/>
              </a:ext>
            </a:extLst>
          </p:cNvPr>
          <p:cNvSpPr txBox="1"/>
          <p:nvPr userDrawn="1"/>
        </p:nvSpPr>
        <p:spPr>
          <a:xfrm>
            <a:off x="-1851660" y="6258137"/>
            <a:ext cx="1722106" cy="23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s-CL" sz="1050"/>
              <a:t>(1) </a:t>
            </a:r>
            <a:r>
              <a:rPr lang="es-CL" sz="1050" err="1"/>
              <a:t>Oli</a:t>
            </a:r>
            <a:r>
              <a:rPr lang="es-CL" sz="1050"/>
              <a:t>; (2) Javi; (3) Nacho</a:t>
            </a:r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9A453620-4014-E99D-DDA7-5E0BDE8E346D}"/>
              </a:ext>
            </a:extLst>
          </p:cNvPr>
          <p:cNvSpPr/>
          <p:nvPr userDrawn="1"/>
        </p:nvSpPr>
        <p:spPr>
          <a:xfrm>
            <a:off x="-1037968" y="4563711"/>
            <a:ext cx="792432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kern="0">
                <a:solidFill>
                  <a:schemeClr val="tx1"/>
                </a:solidFill>
                <a:ea typeface="Helvetica Neue Medium"/>
                <a:cs typeface="Helvetica Neue Medium"/>
                <a:sym typeface="Helvetica Neue Medium"/>
              </a:rPr>
              <a:t>Acumulado</a:t>
            </a:r>
            <a:endParaRPr lang="es-CL" sz="1000" kern="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9" name="Círculo">
            <a:extLst>
              <a:ext uri="{FF2B5EF4-FFF2-40B4-BE49-F238E27FC236}">
                <a16:creationId xmlns:a16="http://schemas.microsoft.com/office/drawing/2014/main" id="{04A30BD2-F06E-9087-5D4F-0C7296739665}"/>
              </a:ext>
            </a:extLst>
          </p:cNvPr>
          <p:cNvSpPr/>
          <p:nvPr userDrawn="1"/>
        </p:nvSpPr>
        <p:spPr>
          <a:xfrm>
            <a:off x="-991062" y="482441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kern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kern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2319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s-ES" sz="2000" b="1" i="0" u="none" strike="noStrike" kern="1200" cap="none" spc="0" normalizeH="0" baseline="0" dirty="0" smtClean="0">
          <a:ln>
            <a:noFill/>
          </a:ln>
          <a:solidFill>
            <a:srgbClr val="15BF45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lang="es-E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lang="es-E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lang="es-ES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lang="es-CL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79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svg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3.emf"/><Relationship Id="rId1" Type="http://schemas.openxmlformats.org/officeDocument/2006/relationships/tags" Target="../tags/tag26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emf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hyperlink" Target="https://achsvirtual.achs.cl/achs/?redirect=PREVE_LESIONES" TargetMode="Externa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36.sv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9.xml"/><Relationship Id="rId6" Type="http://schemas.openxmlformats.org/officeDocument/2006/relationships/image" Target="../media/image3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F69A478-DA9B-A8A8-4ED7-ACB0D8120C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73" imgH="476" progId="TCLayout.ActiveDocument.1">
                  <p:embed/>
                </p:oleObj>
              </mc:Choice>
              <mc:Fallback>
                <p:oleObj name="Diapositiva de think-cell" r:id="rId4" imgW="473" imgH="47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69A478-DA9B-A8A8-4ED7-ACB0D8120C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FB623C-6E7C-3904-4F4B-AC4CDB2ADE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0B3AC-360D-4C0F-BB2D-EFC963FB8AB1}" type="slidenum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4281210-6AFF-F24A-6A5E-5905239985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88B3C02-1C3A-7C07-6607-9537629AC3B6}"/>
              </a:ext>
            </a:extLst>
          </p:cNvPr>
          <p:cNvSpPr/>
          <p:nvPr/>
        </p:nvSpPr>
        <p:spPr>
          <a:xfrm rot="21229996">
            <a:off x="131975" y="-1376320"/>
            <a:ext cx="12192000" cy="452486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332F5A-9F05-E435-AB4B-B38B85F9BED7}"/>
              </a:ext>
            </a:extLst>
          </p:cNvPr>
          <p:cNvSpPr txBox="1"/>
          <p:nvPr/>
        </p:nvSpPr>
        <p:spPr>
          <a:xfrm>
            <a:off x="951717" y="166214"/>
            <a:ext cx="3743708" cy="35256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Te presentamos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el módulo de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 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Lesiones Graves y/o Fatales (LGF)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disponible en </a:t>
            </a:r>
            <a:r>
              <a:rPr kumimoji="0" lang="es-C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Achs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 Virtual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,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modelo predictivo basado en AI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para conocer accidentes de trabajo que podrían causar LGF.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926FC6-6F96-348C-FDBC-5106D2B6E879}"/>
              </a:ext>
            </a:extLst>
          </p:cNvPr>
          <p:cNvSpPr txBox="1"/>
          <p:nvPr/>
        </p:nvSpPr>
        <p:spPr>
          <a:xfrm>
            <a:off x="1200150" y="4015183"/>
            <a:ext cx="1847850" cy="375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Beneficios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E878D7-1889-7849-A5ED-72072D64A19D}"/>
              </a:ext>
            </a:extLst>
          </p:cNvPr>
          <p:cNvSpPr txBox="1"/>
          <p:nvPr/>
        </p:nvSpPr>
        <p:spPr>
          <a:xfrm>
            <a:off x="1200150" y="4286809"/>
            <a:ext cx="9439795" cy="375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Modelo predictivo basado en IA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para predecir accidentes que pueden ser graves o fatales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Índice de exposición LGF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, incluye potenciales del modelo IA y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casos consumados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Acceso multidispositivo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Gráficas mensuales, últimos 12 meses y desglose mensual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Guía para capacitarte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, aplicar autoevaluaciones de clima y liderazgo para afrontar LGF y planes de acción destinados a disminuir potenciales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Descargables con más detalle de los motivos por los que un accidente podría ser fatales, revisa precursores y lugares de trabajo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srgbClr val="004C14">
                  <a:lumMod val="90000"/>
                  <a:lumOff val="10000"/>
                </a:srgbClr>
              </a:solidFill>
              <a:effectLst/>
              <a:uLnTx/>
              <a:uFillTx/>
              <a:latin typeface="ACHS Nueva Sans" pitchFamily="2" charset="0"/>
              <a:ea typeface="+mn-ea"/>
              <a:cs typeface="+mn-cs"/>
            </a:endParaRPr>
          </a:p>
        </p:txBody>
      </p:sp>
      <p:pic>
        <p:nvPicPr>
          <p:cNvPr id="25" name="Imagen 24" descr="Logotipo&#10;&#10;El contenido generado por IA puede ser incorrecto.">
            <a:extLst>
              <a:ext uri="{FF2B5EF4-FFF2-40B4-BE49-F238E27FC236}">
                <a16:creationId xmlns:a16="http://schemas.microsoft.com/office/drawing/2014/main" id="{BDDBEC27-5C43-3C03-2D37-120D896C5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638" y="5899759"/>
            <a:ext cx="1542395" cy="791474"/>
          </a:xfrm>
          <a:prstGeom prst="rect">
            <a:avLst/>
          </a:prstGeom>
        </p:spPr>
      </p:pic>
      <p:pic>
        <p:nvPicPr>
          <p:cNvPr id="27" name="Gráfico 26" descr="Cinta contorno">
            <a:extLst>
              <a:ext uri="{FF2B5EF4-FFF2-40B4-BE49-F238E27FC236}">
                <a16:creationId xmlns:a16="http://schemas.microsoft.com/office/drawing/2014/main" id="{CD38B648-838A-74BD-273A-FA2ACC3902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6608" y="3968047"/>
            <a:ext cx="614361" cy="614361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0F212C2D-CCF5-3FB1-9B5A-0E34BC7169C7}"/>
              </a:ext>
            </a:extLst>
          </p:cNvPr>
          <p:cNvGrpSpPr/>
          <p:nvPr/>
        </p:nvGrpSpPr>
        <p:grpSpPr>
          <a:xfrm>
            <a:off x="8696972" y="267633"/>
            <a:ext cx="1695383" cy="3668067"/>
            <a:chOff x="8696972" y="267633"/>
            <a:chExt cx="1695383" cy="3668067"/>
          </a:xfrm>
        </p:grpSpPr>
        <p:sp>
          <p:nvSpPr>
            <p:cNvPr id="20" name="Rectángulo redondeado 19">
              <a:extLst>
                <a:ext uri="{FF2B5EF4-FFF2-40B4-BE49-F238E27FC236}">
                  <a16:creationId xmlns:a16="http://schemas.microsoft.com/office/drawing/2014/main" id="{9A7859B0-12CE-5404-E8F5-209351C8C2BB}"/>
                </a:ext>
              </a:extLst>
            </p:cNvPr>
            <p:cNvSpPr/>
            <p:nvPr/>
          </p:nvSpPr>
          <p:spPr>
            <a:xfrm>
              <a:off x="8696972" y="267633"/>
              <a:ext cx="1695383" cy="75828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s-CL" sz="1400" dirty="0" err="1"/>
            </a:p>
          </p:txBody>
        </p: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5AC48D9D-D2A8-3E25-E424-3FE5E747B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-1024"/>
            <a:stretch/>
          </p:blipFill>
          <p:spPr>
            <a:xfrm>
              <a:off x="8696972" y="373941"/>
              <a:ext cx="1695383" cy="35617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0" dist="5000" dir="5400000" sy="-100000" algn="bl" rotWithShape="0"/>
            </a:effectLst>
          </p:spPr>
        </p:pic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F21E08CD-EA81-F5C8-C761-64CFB3B0F8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55159" y="-1299293"/>
            <a:ext cx="5184467" cy="72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1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hink-cell data - do not delete" hidden="1">
            <a:extLst>
              <a:ext uri="{FF2B5EF4-FFF2-40B4-BE49-F238E27FC236}">
                <a16:creationId xmlns:a16="http://schemas.microsoft.com/office/drawing/2014/main" id="{4033DA82-39C8-81A1-5B86-B1DB766001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5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33DA82-39C8-81A1-5B86-B1DB76600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12">
            <a:extLst>
              <a:ext uri="{FF2B5EF4-FFF2-40B4-BE49-F238E27FC236}">
                <a16:creationId xmlns:a16="http://schemas.microsoft.com/office/drawing/2014/main" id="{BBF6D85A-5D23-10D1-1D16-67A835DBEA6D}"/>
              </a:ext>
            </a:extLst>
          </p:cNvPr>
          <p:cNvSpPr/>
          <p:nvPr/>
        </p:nvSpPr>
        <p:spPr>
          <a:xfrm>
            <a:off x="6200932" y="1182461"/>
            <a:ext cx="5660829" cy="2610086"/>
          </a:xfrm>
          <a:custGeom>
            <a:avLst/>
            <a:gdLst/>
            <a:ahLst/>
            <a:cxnLst/>
            <a:rect l="l" t="t" r="r" b="b"/>
            <a:pathLst>
              <a:path w="1685094" h="652564">
                <a:moveTo>
                  <a:pt x="39245" y="0"/>
                </a:moveTo>
                <a:lnTo>
                  <a:pt x="1645849" y="0"/>
                </a:lnTo>
                <a:cubicBezTo>
                  <a:pt x="1667523" y="0"/>
                  <a:pt x="1685094" y="17570"/>
                  <a:pt x="1685094" y="39245"/>
                </a:cubicBezTo>
                <a:lnTo>
                  <a:pt x="1685094" y="613319"/>
                </a:lnTo>
                <a:cubicBezTo>
                  <a:pt x="1685094" y="623727"/>
                  <a:pt x="1680959" y="633709"/>
                  <a:pt x="1673599" y="641069"/>
                </a:cubicBezTo>
                <a:cubicBezTo>
                  <a:pt x="1666240" y="648429"/>
                  <a:pt x="1656258" y="652564"/>
                  <a:pt x="1645849" y="652564"/>
                </a:cubicBezTo>
                <a:lnTo>
                  <a:pt x="39245" y="652564"/>
                </a:lnTo>
                <a:cubicBezTo>
                  <a:pt x="28836" y="652564"/>
                  <a:pt x="18854" y="648429"/>
                  <a:pt x="11494" y="641069"/>
                </a:cubicBezTo>
                <a:cubicBezTo>
                  <a:pt x="4135" y="633709"/>
                  <a:pt x="0" y="623727"/>
                  <a:pt x="0" y="613319"/>
                </a:cubicBezTo>
                <a:lnTo>
                  <a:pt x="0" y="39245"/>
                </a:lnTo>
                <a:cubicBezTo>
                  <a:pt x="0" y="28836"/>
                  <a:pt x="4135" y="18854"/>
                  <a:pt x="11494" y="11494"/>
                </a:cubicBezTo>
                <a:cubicBezTo>
                  <a:pt x="18854" y="4135"/>
                  <a:pt x="28836" y="0"/>
                  <a:pt x="39245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069FFA-508F-78F8-BB90-FCEB03EFF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31291" y="6612882"/>
            <a:ext cx="505443" cy="234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0B3AC-360D-4C0F-BB2D-EFC963FB8AB1}" type="slidenum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27">
            <a:extLst>
              <a:ext uri="{FF2B5EF4-FFF2-40B4-BE49-F238E27FC236}">
                <a16:creationId xmlns:a16="http://schemas.microsoft.com/office/drawing/2014/main" id="{0B21119C-CB70-6CC0-B518-CB8D7F6EDF1C}"/>
              </a:ext>
            </a:extLst>
          </p:cNvPr>
          <p:cNvSpPr txBox="1"/>
          <p:nvPr/>
        </p:nvSpPr>
        <p:spPr>
          <a:xfrm>
            <a:off x="7373844" y="1386354"/>
            <a:ext cx="603848" cy="59673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83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21ADD05A-3107-1EC4-497F-40841DF713AF}"/>
              </a:ext>
            </a:extLst>
          </p:cNvPr>
          <p:cNvSpPr txBox="1"/>
          <p:nvPr/>
        </p:nvSpPr>
        <p:spPr>
          <a:xfrm>
            <a:off x="6410056" y="865463"/>
            <a:ext cx="5429372" cy="294685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83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6FA26DBB-B2A8-3004-03F1-46F5DA0AB173}"/>
              </a:ext>
            </a:extLst>
          </p:cNvPr>
          <p:cNvSpPr txBox="1"/>
          <p:nvPr/>
        </p:nvSpPr>
        <p:spPr>
          <a:xfrm>
            <a:off x="6301366" y="1958708"/>
            <a:ext cx="5429370" cy="75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7" normalizeH="0" baseline="0" noProof="0" dirty="0">
                <a:ln>
                  <a:noFill/>
                </a:ln>
                <a:solidFill>
                  <a:srgbClr val="1A1B1E"/>
                </a:solidFill>
                <a:effectLst/>
                <a:uLnTx/>
                <a:uFillTx/>
                <a:latin typeface="ACHS Nueva Serif" panose="020B0604020202020204" charset="0"/>
                <a:ea typeface="Kollektif Bold"/>
                <a:cs typeface="Kollektif Bold"/>
                <a:sym typeface="Kollektif Bold"/>
              </a:rPr>
              <a:t>Índice de exposición LGF: potenciales LGF con IA y casos consumados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28C0FDD8-DF8C-938C-B5FB-58E16913A33E}"/>
              </a:ext>
            </a:extLst>
          </p:cNvPr>
          <p:cNvSpPr txBox="1"/>
          <p:nvPr/>
        </p:nvSpPr>
        <p:spPr>
          <a:xfrm>
            <a:off x="6301365" y="2774071"/>
            <a:ext cx="5429371" cy="757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CHS Nueva Sans" panose="020B0604020202020204" charset="0"/>
                <a:ea typeface="+mn-ea"/>
                <a:cs typeface="+mn-cs"/>
              </a:rPr>
              <a:t>Conoce el índice de exposición a LGF, de casos potenciales basado en un modelo  IA para predecir accidentes con potencial de ser graves y/o fatales y se incluyen los casos consumados graves o fatales</a:t>
            </a:r>
          </a:p>
          <a:p>
            <a:pPr marL="0" marR="0" lvl="0" indent="0" algn="l" defTabSz="60963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CHS Nueva Sans" panose="020B0604020202020204" charset="0"/>
              <a:ea typeface="+mn-ea"/>
              <a:cs typeface="+mn-cs"/>
              <a:sym typeface="Kollektif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A99DB2-919E-EB06-FBE2-F942600C4F8A}"/>
              </a:ext>
            </a:extLst>
          </p:cNvPr>
          <p:cNvGrpSpPr/>
          <p:nvPr/>
        </p:nvGrpSpPr>
        <p:grpSpPr>
          <a:xfrm>
            <a:off x="379439" y="801728"/>
            <a:ext cx="6023037" cy="3029159"/>
            <a:chOff x="-84925" y="-104775"/>
            <a:chExt cx="1770019" cy="75733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93B13FA-37DE-E3C8-6AE9-95501D4204C8}"/>
                </a:ext>
              </a:extLst>
            </p:cNvPr>
            <p:cNvSpPr/>
            <p:nvPr/>
          </p:nvSpPr>
          <p:spPr>
            <a:xfrm>
              <a:off x="-84925" y="-10208"/>
              <a:ext cx="1685094" cy="652564"/>
            </a:xfrm>
            <a:custGeom>
              <a:avLst/>
              <a:gdLst/>
              <a:ahLst/>
              <a:cxnLst/>
              <a:rect l="l" t="t" r="r" b="b"/>
              <a:pathLst>
                <a:path w="1685094" h="652564">
                  <a:moveTo>
                    <a:pt x="39245" y="0"/>
                  </a:moveTo>
                  <a:lnTo>
                    <a:pt x="1645849" y="0"/>
                  </a:lnTo>
                  <a:cubicBezTo>
                    <a:pt x="1667523" y="0"/>
                    <a:pt x="1685094" y="17570"/>
                    <a:pt x="1685094" y="39245"/>
                  </a:cubicBezTo>
                  <a:lnTo>
                    <a:pt x="1685094" y="613319"/>
                  </a:lnTo>
                  <a:cubicBezTo>
                    <a:pt x="1685094" y="623727"/>
                    <a:pt x="1680959" y="633709"/>
                    <a:pt x="1673599" y="641069"/>
                  </a:cubicBezTo>
                  <a:cubicBezTo>
                    <a:pt x="1666240" y="648429"/>
                    <a:pt x="1656258" y="652564"/>
                    <a:pt x="1645849" y="652564"/>
                  </a:cubicBezTo>
                  <a:lnTo>
                    <a:pt x="39245" y="652564"/>
                  </a:lnTo>
                  <a:cubicBezTo>
                    <a:pt x="28836" y="652564"/>
                    <a:pt x="18854" y="648429"/>
                    <a:pt x="11494" y="641069"/>
                  </a:cubicBezTo>
                  <a:cubicBezTo>
                    <a:pt x="4135" y="633709"/>
                    <a:pt x="0" y="623727"/>
                    <a:pt x="0" y="613319"/>
                  </a:cubicBezTo>
                  <a:lnTo>
                    <a:pt x="0" y="39245"/>
                  </a:lnTo>
                  <a:cubicBezTo>
                    <a:pt x="0" y="28836"/>
                    <a:pt x="4135" y="18854"/>
                    <a:pt x="11494" y="11494"/>
                  </a:cubicBezTo>
                  <a:cubicBezTo>
                    <a:pt x="18854" y="4135"/>
                    <a:pt x="28836" y="0"/>
                    <a:pt x="3924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80B6F8-8CC8-BFBA-C075-5F83994E9B06}"/>
                </a:ext>
              </a:extLst>
            </p:cNvPr>
            <p:cNvSpPr txBox="1"/>
            <p:nvPr/>
          </p:nvSpPr>
          <p:spPr>
            <a:xfrm>
              <a:off x="0" y="-104775"/>
              <a:ext cx="1685094" cy="75733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5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7">
            <a:extLst>
              <a:ext uri="{FF2B5EF4-FFF2-40B4-BE49-F238E27FC236}">
                <a16:creationId xmlns:a16="http://schemas.microsoft.com/office/drawing/2014/main" id="{3AED6610-F19B-D171-2B98-197FC67B830A}"/>
              </a:ext>
            </a:extLst>
          </p:cNvPr>
          <p:cNvSpPr txBox="1"/>
          <p:nvPr/>
        </p:nvSpPr>
        <p:spPr>
          <a:xfrm>
            <a:off x="1192383" y="1491292"/>
            <a:ext cx="603848" cy="61063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25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2AD0D9CA-08F4-4CF7-274D-ABD79907F821}"/>
              </a:ext>
            </a:extLst>
          </p:cNvPr>
          <p:cNvSpPr/>
          <p:nvPr/>
        </p:nvSpPr>
        <p:spPr>
          <a:xfrm>
            <a:off x="1320121" y="1675519"/>
            <a:ext cx="348373" cy="311866"/>
          </a:xfrm>
          <a:custGeom>
            <a:avLst/>
            <a:gdLst/>
            <a:ahLst/>
            <a:cxnLst/>
            <a:rect l="l" t="t" r="r" b="b"/>
            <a:pathLst>
              <a:path w="696745" h="696745">
                <a:moveTo>
                  <a:pt x="0" y="0"/>
                </a:moveTo>
                <a:lnTo>
                  <a:pt x="696746" y="0"/>
                </a:lnTo>
                <a:lnTo>
                  <a:pt x="696746" y="696745"/>
                </a:lnTo>
                <a:lnTo>
                  <a:pt x="0" y="6967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3D949156-4A5E-A9B6-8987-618DDFC7A76A}"/>
              </a:ext>
            </a:extLst>
          </p:cNvPr>
          <p:cNvSpPr txBox="1"/>
          <p:nvPr/>
        </p:nvSpPr>
        <p:spPr>
          <a:xfrm>
            <a:off x="588623" y="1958708"/>
            <a:ext cx="4186131" cy="368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1A1B1E"/>
                </a:solidFill>
                <a:effectLst/>
                <a:uLnTx/>
                <a:uFillTx/>
                <a:latin typeface="ACHS Nueva Serif" panose="020B0604020202020204" charset="0"/>
                <a:ea typeface="Kollektif Bold"/>
                <a:cs typeface="Kollektif Bold"/>
                <a:sym typeface="Kollektif Bold"/>
              </a:rPr>
              <a:t>Acceso multidispositivo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2AB07FF9-7665-6FFD-0B62-AE91BFB0A608}"/>
              </a:ext>
            </a:extLst>
          </p:cNvPr>
          <p:cNvSpPr txBox="1"/>
          <p:nvPr/>
        </p:nvSpPr>
        <p:spPr>
          <a:xfrm>
            <a:off x="585663" y="2774071"/>
            <a:ext cx="380093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CHS Nueva Sans" panose="020B0604020202020204" charset="0"/>
                <a:ea typeface="+mn-ea"/>
                <a:cs typeface="+mn-cs"/>
              </a:rPr>
              <a:t>Revisa la información desde cualquier tipo de dispositivo y navegadores</a:t>
            </a:r>
            <a:endParaRPr kumimoji="0" lang="en-US" sz="1199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CHS Nueva Sans" panose="020B0604020202020204" charset="0"/>
              <a:ea typeface="Kollektif"/>
              <a:cs typeface="Kollektif"/>
              <a:sym typeface="Kollektif"/>
            </a:endParaRPr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2E968841-E1B4-943E-FCCE-E0FB8895FBBD}"/>
              </a:ext>
            </a:extLst>
          </p:cNvPr>
          <p:cNvSpPr/>
          <p:nvPr/>
        </p:nvSpPr>
        <p:spPr>
          <a:xfrm>
            <a:off x="585107" y="1339423"/>
            <a:ext cx="603848" cy="604280"/>
          </a:xfrm>
          <a:custGeom>
            <a:avLst/>
            <a:gdLst/>
            <a:ahLst/>
            <a:cxnLst/>
            <a:rect l="l" t="t" r="r" b="b"/>
            <a:pathLst>
              <a:path w="812800" h="813382">
                <a:moveTo>
                  <a:pt x="279605" y="0"/>
                </a:moveTo>
                <a:lnTo>
                  <a:pt x="533195" y="0"/>
                </a:lnTo>
                <a:cubicBezTo>
                  <a:pt x="687617" y="0"/>
                  <a:pt x="812800" y="125183"/>
                  <a:pt x="812800" y="279605"/>
                </a:cubicBezTo>
                <a:lnTo>
                  <a:pt x="812800" y="533776"/>
                </a:lnTo>
                <a:cubicBezTo>
                  <a:pt x="812800" y="607932"/>
                  <a:pt x="783342" y="679051"/>
                  <a:pt x="730906" y="731487"/>
                </a:cubicBezTo>
                <a:cubicBezTo>
                  <a:pt x="678469" y="783923"/>
                  <a:pt x="607351" y="813382"/>
                  <a:pt x="533195" y="813382"/>
                </a:cubicBezTo>
                <a:lnTo>
                  <a:pt x="279605" y="813382"/>
                </a:lnTo>
                <a:cubicBezTo>
                  <a:pt x="125183" y="813382"/>
                  <a:pt x="0" y="688198"/>
                  <a:pt x="0" y="533776"/>
                </a:cubicBezTo>
                <a:lnTo>
                  <a:pt x="0" y="279605"/>
                </a:lnTo>
                <a:cubicBezTo>
                  <a:pt x="0" y="125183"/>
                  <a:pt x="125183" y="0"/>
                  <a:pt x="279605" y="0"/>
                </a:cubicBezTo>
                <a:close/>
              </a:path>
            </a:pathLst>
          </a:custGeom>
          <a:solidFill>
            <a:srgbClr val="13C045"/>
          </a:solidFill>
          <a:ln cap="rnd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F241BAF-F180-5A9B-B063-4A68D5EC73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844" y="1476308"/>
            <a:ext cx="476134" cy="317423"/>
          </a:xfrm>
          <a:prstGeom prst="rect">
            <a:avLst/>
          </a:prstGeom>
        </p:spPr>
      </p:pic>
      <p:sp>
        <p:nvSpPr>
          <p:cNvPr id="27" name="Freeform 33">
            <a:extLst>
              <a:ext uri="{FF2B5EF4-FFF2-40B4-BE49-F238E27FC236}">
                <a16:creationId xmlns:a16="http://schemas.microsoft.com/office/drawing/2014/main" id="{9A57460D-654E-D463-8E30-18EACE06F36F}"/>
              </a:ext>
            </a:extLst>
          </p:cNvPr>
          <p:cNvSpPr/>
          <p:nvPr/>
        </p:nvSpPr>
        <p:spPr>
          <a:xfrm>
            <a:off x="392590" y="3926942"/>
            <a:ext cx="3700111" cy="2844000"/>
          </a:xfrm>
          <a:custGeom>
            <a:avLst/>
            <a:gdLst/>
            <a:ahLst/>
            <a:cxnLst/>
            <a:rect l="l" t="t" r="r" b="b"/>
            <a:pathLst>
              <a:path w="812800" h="652564">
                <a:moveTo>
                  <a:pt x="59692" y="0"/>
                </a:moveTo>
                <a:lnTo>
                  <a:pt x="753108" y="0"/>
                </a:lnTo>
                <a:cubicBezTo>
                  <a:pt x="768939" y="0"/>
                  <a:pt x="784122" y="6289"/>
                  <a:pt x="795317" y="17483"/>
                </a:cubicBezTo>
                <a:cubicBezTo>
                  <a:pt x="806511" y="28678"/>
                  <a:pt x="812800" y="43861"/>
                  <a:pt x="812800" y="59692"/>
                </a:cubicBezTo>
                <a:lnTo>
                  <a:pt x="812800" y="592872"/>
                </a:lnTo>
                <a:cubicBezTo>
                  <a:pt x="812800" y="608703"/>
                  <a:pt x="806511" y="623886"/>
                  <a:pt x="795317" y="635080"/>
                </a:cubicBezTo>
                <a:cubicBezTo>
                  <a:pt x="784122" y="646275"/>
                  <a:pt x="768939" y="652564"/>
                  <a:pt x="753108" y="652564"/>
                </a:cubicBezTo>
                <a:lnTo>
                  <a:pt x="59692" y="652564"/>
                </a:lnTo>
                <a:cubicBezTo>
                  <a:pt x="43861" y="652564"/>
                  <a:pt x="28678" y="646275"/>
                  <a:pt x="17483" y="635080"/>
                </a:cubicBezTo>
                <a:cubicBezTo>
                  <a:pt x="6289" y="623886"/>
                  <a:pt x="0" y="608703"/>
                  <a:pt x="0" y="592872"/>
                </a:cubicBezTo>
                <a:lnTo>
                  <a:pt x="0" y="59692"/>
                </a:lnTo>
                <a:cubicBezTo>
                  <a:pt x="0" y="43861"/>
                  <a:pt x="6289" y="28678"/>
                  <a:pt x="17483" y="17483"/>
                </a:cubicBezTo>
                <a:cubicBezTo>
                  <a:pt x="28678" y="6289"/>
                  <a:pt x="43861" y="0"/>
                  <a:pt x="59692" y="0"/>
                </a:cubicBezTo>
                <a:close/>
              </a:path>
            </a:pathLst>
          </a:custGeom>
          <a:solidFill>
            <a:srgbClr val="FFFFFF"/>
          </a:solidFill>
          <a:ln cap="rnd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A10D5486-6044-9034-6920-872CC49CD704}"/>
              </a:ext>
            </a:extLst>
          </p:cNvPr>
          <p:cNvSpPr txBox="1"/>
          <p:nvPr/>
        </p:nvSpPr>
        <p:spPr>
          <a:xfrm>
            <a:off x="392592" y="3679386"/>
            <a:ext cx="3631545" cy="326096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83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38">
            <a:extLst>
              <a:ext uri="{FF2B5EF4-FFF2-40B4-BE49-F238E27FC236}">
                <a16:creationId xmlns:a16="http://schemas.microsoft.com/office/drawing/2014/main" id="{E8E943F6-7167-2634-85EB-24B64A77C223}"/>
              </a:ext>
            </a:extLst>
          </p:cNvPr>
          <p:cNvSpPr/>
          <p:nvPr/>
        </p:nvSpPr>
        <p:spPr>
          <a:xfrm>
            <a:off x="931785" y="4829409"/>
            <a:ext cx="395264" cy="197329"/>
          </a:xfrm>
          <a:custGeom>
            <a:avLst/>
            <a:gdLst/>
            <a:ahLst/>
            <a:cxnLst/>
            <a:rect l="l" t="t" r="r" b="b"/>
            <a:pathLst>
              <a:path w="790527" h="399216">
                <a:moveTo>
                  <a:pt x="0" y="0"/>
                </a:moveTo>
                <a:lnTo>
                  <a:pt x="790528" y="0"/>
                </a:lnTo>
                <a:lnTo>
                  <a:pt x="790528" y="399217"/>
                </a:lnTo>
                <a:lnTo>
                  <a:pt x="0" y="3992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id="{D0B0121E-C3BA-D067-33F0-F4DA2EE5B0F0}"/>
              </a:ext>
            </a:extLst>
          </p:cNvPr>
          <p:cNvSpPr txBox="1"/>
          <p:nvPr/>
        </p:nvSpPr>
        <p:spPr>
          <a:xfrm>
            <a:off x="585663" y="4888515"/>
            <a:ext cx="3027558" cy="8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7" normalizeH="0" baseline="0" noProof="0" dirty="0">
                <a:ln>
                  <a:noFill/>
                </a:ln>
                <a:solidFill>
                  <a:srgbClr val="1A1B1E"/>
                </a:solidFill>
                <a:effectLst/>
                <a:uLnTx/>
                <a:uFillTx/>
                <a:latin typeface="ACHS Nueva Serif" panose="020B0604020202020204" charset="0"/>
                <a:ea typeface="Kollektif Bold"/>
                <a:cs typeface="Kollektif Bold"/>
                <a:sym typeface="Kollektif Bold"/>
              </a:rPr>
              <a:t>Revisa gráficas y conoce potenciales</a:t>
            </a:r>
          </a:p>
        </p:txBody>
      </p:sp>
      <p:sp>
        <p:nvSpPr>
          <p:cNvPr id="25" name="TextBox 40">
            <a:extLst>
              <a:ext uri="{FF2B5EF4-FFF2-40B4-BE49-F238E27FC236}">
                <a16:creationId xmlns:a16="http://schemas.microsoft.com/office/drawing/2014/main" id="{C5C6FA8B-1836-8D50-EF32-6EAFB9164898}"/>
              </a:ext>
            </a:extLst>
          </p:cNvPr>
          <p:cNvSpPr txBox="1"/>
          <p:nvPr/>
        </p:nvSpPr>
        <p:spPr>
          <a:xfrm>
            <a:off x="585663" y="5758443"/>
            <a:ext cx="3161792" cy="590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CHS Nueva Sans" panose="020B0604020202020204" charset="0"/>
                <a:ea typeface="+mn-ea"/>
                <a:cs typeface="+mn-cs"/>
              </a:rPr>
              <a:t>Revisa mensualmente tu índice de exposición, compara otros periodos para guiar tus planes acción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CHS Nueva Sans" panose="020B0604020202020204" charset="0"/>
              <a:ea typeface="+mn-ea"/>
              <a:cs typeface="+mn-cs"/>
              <a:sym typeface="Kollektif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0D41A66E-C966-2C45-8D86-8E87B728BC87}"/>
              </a:ext>
            </a:extLst>
          </p:cNvPr>
          <p:cNvSpPr/>
          <p:nvPr/>
        </p:nvSpPr>
        <p:spPr>
          <a:xfrm>
            <a:off x="585663" y="4148989"/>
            <a:ext cx="603849" cy="643712"/>
          </a:xfrm>
          <a:custGeom>
            <a:avLst/>
            <a:gdLst/>
            <a:ahLst/>
            <a:cxnLst/>
            <a:rect l="l" t="t" r="r" b="b"/>
            <a:pathLst>
              <a:path w="812800" h="813382">
                <a:moveTo>
                  <a:pt x="205136" y="0"/>
                </a:moveTo>
                <a:lnTo>
                  <a:pt x="607664" y="0"/>
                </a:lnTo>
                <a:cubicBezTo>
                  <a:pt x="662070" y="0"/>
                  <a:pt x="714247" y="21612"/>
                  <a:pt x="752717" y="60083"/>
                </a:cubicBezTo>
                <a:cubicBezTo>
                  <a:pt x="791188" y="98553"/>
                  <a:pt x="812800" y="150730"/>
                  <a:pt x="812800" y="205136"/>
                </a:cubicBezTo>
                <a:lnTo>
                  <a:pt x="812800" y="608246"/>
                </a:lnTo>
                <a:cubicBezTo>
                  <a:pt x="812800" y="662651"/>
                  <a:pt x="791188" y="714828"/>
                  <a:pt x="752717" y="753299"/>
                </a:cubicBezTo>
                <a:cubicBezTo>
                  <a:pt x="714247" y="791769"/>
                  <a:pt x="662070" y="813382"/>
                  <a:pt x="607664" y="813382"/>
                </a:cubicBezTo>
                <a:lnTo>
                  <a:pt x="205136" y="813382"/>
                </a:lnTo>
                <a:cubicBezTo>
                  <a:pt x="150730" y="813382"/>
                  <a:pt x="98553" y="791769"/>
                  <a:pt x="60083" y="753299"/>
                </a:cubicBezTo>
                <a:cubicBezTo>
                  <a:pt x="21612" y="714828"/>
                  <a:pt x="0" y="662651"/>
                  <a:pt x="0" y="608246"/>
                </a:cubicBezTo>
                <a:lnTo>
                  <a:pt x="0" y="205136"/>
                </a:lnTo>
                <a:cubicBezTo>
                  <a:pt x="0" y="150730"/>
                  <a:pt x="21612" y="98553"/>
                  <a:pt x="60083" y="60083"/>
                </a:cubicBezTo>
                <a:cubicBezTo>
                  <a:pt x="98553" y="21612"/>
                  <a:pt x="150730" y="0"/>
                  <a:pt x="205136" y="0"/>
                </a:cubicBezTo>
                <a:close/>
              </a:path>
            </a:pathLst>
          </a:custGeom>
          <a:solidFill>
            <a:srgbClr val="13C045"/>
          </a:solidFill>
          <a:ln cap="rnd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C012577A-845F-0AA5-146E-63D511E483E1}"/>
              </a:ext>
            </a:extLst>
          </p:cNvPr>
          <p:cNvSpPr/>
          <p:nvPr/>
        </p:nvSpPr>
        <p:spPr>
          <a:xfrm>
            <a:off x="8068231" y="3926942"/>
            <a:ext cx="3793530" cy="2844000"/>
          </a:xfrm>
          <a:custGeom>
            <a:avLst/>
            <a:gdLst/>
            <a:ahLst/>
            <a:cxnLst/>
            <a:rect l="l" t="t" r="r" b="b"/>
            <a:pathLst>
              <a:path w="812800" h="652564">
                <a:moveTo>
                  <a:pt x="59692" y="0"/>
                </a:moveTo>
                <a:lnTo>
                  <a:pt x="753108" y="0"/>
                </a:lnTo>
                <a:cubicBezTo>
                  <a:pt x="768939" y="0"/>
                  <a:pt x="784122" y="6289"/>
                  <a:pt x="795317" y="17483"/>
                </a:cubicBezTo>
                <a:cubicBezTo>
                  <a:pt x="806511" y="28678"/>
                  <a:pt x="812800" y="43861"/>
                  <a:pt x="812800" y="59692"/>
                </a:cubicBezTo>
                <a:lnTo>
                  <a:pt x="812800" y="592872"/>
                </a:lnTo>
                <a:cubicBezTo>
                  <a:pt x="812800" y="608703"/>
                  <a:pt x="806511" y="623886"/>
                  <a:pt x="795317" y="635080"/>
                </a:cubicBezTo>
                <a:cubicBezTo>
                  <a:pt x="784122" y="646275"/>
                  <a:pt x="768939" y="652564"/>
                  <a:pt x="753108" y="652564"/>
                </a:cubicBezTo>
                <a:lnTo>
                  <a:pt x="59692" y="652564"/>
                </a:lnTo>
                <a:cubicBezTo>
                  <a:pt x="43861" y="652564"/>
                  <a:pt x="28678" y="646275"/>
                  <a:pt x="17483" y="635080"/>
                </a:cubicBezTo>
                <a:cubicBezTo>
                  <a:pt x="6289" y="623886"/>
                  <a:pt x="0" y="608703"/>
                  <a:pt x="0" y="592872"/>
                </a:cubicBezTo>
                <a:lnTo>
                  <a:pt x="0" y="59692"/>
                </a:lnTo>
                <a:cubicBezTo>
                  <a:pt x="0" y="43861"/>
                  <a:pt x="6289" y="28678"/>
                  <a:pt x="17483" y="17483"/>
                </a:cubicBezTo>
                <a:cubicBezTo>
                  <a:pt x="28678" y="6289"/>
                  <a:pt x="43861" y="0"/>
                  <a:pt x="59692" y="0"/>
                </a:cubicBezTo>
                <a:close/>
              </a:path>
            </a:pathLst>
          </a:custGeom>
          <a:solidFill>
            <a:srgbClr val="FFFFFF"/>
          </a:solidFill>
          <a:ln cap="rnd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4">
            <a:extLst>
              <a:ext uri="{FF2B5EF4-FFF2-40B4-BE49-F238E27FC236}">
                <a16:creationId xmlns:a16="http://schemas.microsoft.com/office/drawing/2014/main" id="{DA49BBA7-0640-8BC7-816D-117F052DF792}"/>
              </a:ext>
            </a:extLst>
          </p:cNvPr>
          <p:cNvSpPr txBox="1"/>
          <p:nvPr/>
        </p:nvSpPr>
        <p:spPr>
          <a:xfrm>
            <a:off x="8189762" y="3647984"/>
            <a:ext cx="3631545" cy="326096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83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38">
            <a:extLst>
              <a:ext uri="{FF2B5EF4-FFF2-40B4-BE49-F238E27FC236}">
                <a16:creationId xmlns:a16="http://schemas.microsoft.com/office/drawing/2014/main" id="{789CE803-EE10-0F91-E7F1-F8BCE4B3D3FA}"/>
              </a:ext>
            </a:extLst>
          </p:cNvPr>
          <p:cNvSpPr/>
          <p:nvPr/>
        </p:nvSpPr>
        <p:spPr>
          <a:xfrm>
            <a:off x="4819420" y="4722186"/>
            <a:ext cx="395264" cy="185241"/>
          </a:xfrm>
          <a:custGeom>
            <a:avLst/>
            <a:gdLst/>
            <a:ahLst/>
            <a:cxnLst/>
            <a:rect l="l" t="t" r="r" b="b"/>
            <a:pathLst>
              <a:path w="790527" h="399216">
                <a:moveTo>
                  <a:pt x="0" y="0"/>
                </a:moveTo>
                <a:lnTo>
                  <a:pt x="790528" y="0"/>
                </a:lnTo>
                <a:lnTo>
                  <a:pt x="790528" y="399217"/>
                </a:lnTo>
                <a:lnTo>
                  <a:pt x="0" y="3992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9">
            <a:extLst>
              <a:ext uri="{FF2B5EF4-FFF2-40B4-BE49-F238E27FC236}">
                <a16:creationId xmlns:a16="http://schemas.microsoft.com/office/drawing/2014/main" id="{F0C53DB3-68E4-297D-1B97-EC88F74A7E71}"/>
              </a:ext>
            </a:extLst>
          </p:cNvPr>
          <p:cNvSpPr txBox="1"/>
          <p:nvPr/>
        </p:nvSpPr>
        <p:spPr>
          <a:xfrm>
            <a:off x="8232012" y="4888515"/>
            <a:ext cx="3027558" cy="765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7" normalizeH="0" baseline="0" noProof="0" dirty="0">
                <a:ln>
                  <a:noFill/>
                </a:ln>
                <a:solidFill>
                  <a:srgbClr val="1A1B1E"/>
                </a:solidFill>
                <a:effectLst/>
                <a:uLnTx/>
                <a:uFillTx/>
                <a:latin typeface="ACHS Nueva Serif" panose="020B0604020202020204" charset="0"/>
                <a:ea typeface="Kollektif Bold"/>
                <a:cs typeface="Kollektif Bold"/>
                <a:sym typeface="Kollektif Bold"/>
              </a:rPr>
              <a:t>Descarga más información</a:t>
            </a:r>
          </a:p>
        </p:txBody>
      </p:sp>
      <p:sp>
        <p:nvSpPr>
          <p:cNvPr id="33" name="TextBox 40">
            <a:extLst>
              <a:ext uri="{FF2B5EF4-FFF2-40B4-BE49-F238E27FC236}">
                <a16:creationId xmlns:a16="http://schemas.microsoft.com/office/drawing/2014/main" id="{7E4FE6BE-F17B-CA85-4A34-1CC714079134}"/>
              </a:ext>
            </a:extLst>
          </p:cNvPr>
          <p:cNvSpPr txBox="1"/>
          <p:nvPr/>
        </p:nvSpPr>
        <p:spPr>
          <a:xfrm>
            <a:off x="8232012" y="5758443"/>
            <a:ext cx="316096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CHS Nueva Sans" panose="020B0604020202020204" charset="0"/>
                <a:ea typeface="+mn-ea"/>
                <a:cs typeface="+mn-cs"/>
              </a:rPr>
              <a:t>Permite tener un mayor detalle de los motivos por los que un accidente podría ser fatales, revisa precursores y lugares de trabajo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CHS Nueva Sans" panose="020B0604020202020204" charset="0"/>
              <a:ea typeface="+mn-ea"/>
              <a:cs typeface="+mn-cs"/>
              <a:sym typeface="Kollektif"/>
            </a:endParaRPr>
          </a:p>
        </p:txBody>
      </p:sp>
      <p:sp>
        <p:nvSpPr>
          <p:cNvPr id="34" name="Freeform 26">
            <a:extLst>
              <a:ext uri="{FF2B5EF4-FFF2-40B4-BE49-F238E27FC236}">
                <a16:creationId xmlns:a16="http://schemas.microsoft.com/office/drawing/2014/main" id="{3FC56DCB-F3F0-24F6-FD05-719BB1C7DEE9}"/>
              </a:ext>
            </a:extLst>
          </p:cNvPr>
          <p:cNvSpPr/>
          <p:nvPr/>
        </p:nvSpPr>
        <p:spPr>
          <a:xfrm>
            <a:off x="6424114" y="1269082"/>
            <a:ext cx="603849" cy="604280"/>
          </a:xfrm>
          <a:custGeom>
            <a:avLst/>
            <a:gdLst/>
            <a:ahLst/>
            <a:cxnLst/>
            <a:rect l="l" t="t" r="r" b="b"/>
            <a:pathLst>
              <a:path w="812800" h="813382">
                <a:moveTo>
                  <a:pt x="205136" y="0"/>
                </a:moveTo>
                <a:lnTo>
                  <a:pt x="607664" y="0"/>
                </a:lnTo>
                <a:cubicBezTo>
                  <a:pt x="662070" y="0"/>
                  <a:pt x="714247" y="21612"/>
                  <a:pt x="752717" y="60083"/>
                </a:cubicBezTo>
                <a:cubicBezTo>
                  <a:pt x="791188" y="98553"/>
                  <a:pt x="812800" y="150730"/>
                  <a:pt x="812800" y="205136"/>
                </a:cubicBezTo>
                <a:lnTo>
                  <a:pt x="812800" y="608246"/>
                </a:lnTo>
                <a:cubicBezTo>
                  <a:pt x="812800" y="662651"/>
                  <a:pt x="791188" y="714828"/>
                  <a:pt x="752717" y="753299"/>
                </a:cubicBezTo>
                <a:cubicBezTo>
                  <a:pt x="714247" y="791769"/>
                  <a:pt x="662070" y="813382"/>
                  <a:pt x="607664" y="813382"/>
                </a:cubicBezTo>
                <a:lnTo>
                  <a:pt x="205136" y="813382"/>
                </a:lnTo>
                <a:cubicBezTo>
                  <a:pt x="150730" y="813382"/>
                  <a:pt x="98553" y="791769"/>
                  <a:pt x="60083" y="753299"/>
                </a:cubicBezTo>
                <a:cubicBezTo>
                  <a:pt x="21612" y="714828"/>
                  <a:pt x="0" y="662651"/>
                  <a:pt x="0" y="608246"/>
                </a:cubicBezTo>
                <a:lnTo>
                  <a:pt x="0" y="205136"/>
                </a:lnTo>
                <a:cubicBezTo>
                  <a:pt x="0" y="150730"/>
                  <a:pt x="21612" y="98553"/>
                  <a:pt x="60083" y="60083"/>
                </a:cubicBezTo>
                <a:cubicBezTo>
                  <a:pt x="98553" y="21612"/>
                  <a:pt x="150730" y="0"/>
                  <a:pt x="205136" y="0"/>
                </a:cubicBezTo>
                <a:close/>
              </a:path>
            </a:pathLst>
          </a:custGeom>
          <a:solidFill>
            <a:srgbClr val="13C045"/>
          </a:solidFill>
          <a:ln cap="rnd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reeform 33">
            <a:extLst>
              <a:ext uri="{FF2B5EF4-FFF2-40B4-BE49-F238E27FC236}">
                <a16:creationId xmlns:a16="http://schemas.microsoft.com/office/drawing/2014/main" id="{74BBD9A0-309B-2CBD-8EEF-42D6F4E4B4E8}"/>
              </a:ext>
            </a:extLst>
          </p:cNvPr>
          <p:cNvSpPr/>
          <p:nvPr/>
        </p:nvSpPr>
        <p:spPr>
          <a:xfrm>
            <a:off x="4197757" y="3926942"/>
            <a:ext cx="3765419" cy="2844000"/>
          </a:xfrm>
          <a:custGeom>
            <a:avLst/>
            <a:gdLst/>
            <a:ahLst/>
            <a:cxnLst/>
            <a:rect l="l" t="t" r="r" b="b"/>
            <a:pathLst>
              <a:path w="812800" h="652564">
                <a:moveTo>
                  <a:pt x="59692" y="0"/>
                </a:moveTo>
                <a:lnTo>
                  <a:pt x="753108" y="0"/>
                </a:lnTo>
                <a:cubicBezTo>
                  <a:pt x="768939" y="0"/>
                  <a:pt x="784122" y="6289"/>
                  <a:pt x="795317" y="17483"/>
                </a:cubicBezTo>
                <a:cubicBezTo>
                  <a:pt x="806511" y="28678"/>
                  <a:pt x="812800" y="43861"/>
                  <a:pt x="812800" y="59692"/>
                </a:cubicBezTo>
                <a:lnTo>
                  <a:pt x="812800" y="592872"/>
                </a:lnTo>
                <a:cubicBezTo>
                  <a:pt x="812800" y="608703"/>
                  <a:pt x="806511" y="623886"/>
                  <a:pt x="795317" y="635080"/>
                </a:cubicBezTo>
                <a:cubicBezTo>
                  <a:pt x="784122" y="646275"/>
                  <a:pt x="768939" y="652564"/>
                  <a:pt x="753108" y="652564"/>
                </a:cubicBezTo>
                <a:lnTo>
                  <a:pt x="59692" y="652564"/>
                </a:lnTo>
                <a:cubicBezTo>
                  <a:pt x="43861" y="652564"/>
                  <a:pt x="28678" y="646275"/>
                  <a:pt x="17483" y="635080"/>
                </a:cubicBezTo>
                <a:cubicBezTo>
                  <a:pt x="6289" y="623886"/>
                  <a:pt x="0" y="608703"/>
                  <a:pt x="0" y="592872"/>
                </a:cubicBezTo>
                <a:lnTo>
                  <a:pt x="0" y="59692"/>
                </a:lnTo>
                <a:cubicBezTo>
                  <a:pt x="0" y="43861"/>
                  <a:pt x="6289" y="28678"/>
                  <a:pt x="17483" y="17483"/>
                </a:cubicBezTo>
                <a:cubicBezTo>
                  <a:pt x="28678" y="6289"/>
                  <a:pt x="43861" y="0"/>
                  <a:pt x="59692" y="0"/>
                </a:cubicBezTo>
                <a:close/>
              </a:path>
            </a:pathLst>
          </a:custGeom>
          <a:solidFill>
            <a:srgbClr val="FFFFFF"/>
          </a:solidFill>
          <a:ln cap="rnd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7BCA2B-82F3-B555-BB54-D75299646999}"/>
              </a:ext>
            </a:extLst>
          </p:cNvPr>
          <p:cNvSpPr txBox="1"/>
          <p:nvPr/>
        </p:nvSpPr>
        <p:spPr>
          <a:xfrm>
            <a:off x="4442128" y="4888515"/>
            <a:ext cx="3248811" cy="757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-7" normalizeH="0" baseline="0" noProof="0" dirty="0">
                <a:ln>
                  <a:noFill/>
                </a:ln>
                <a:solidFill>
                  <a:srgbClr val="1A1B1E"/>
                </a:solidFill>
                <a:effectLst/>
                <a:uLnTx/>
                <a:uFillTx/>
                <a:latin typeface="ACHS Nueva Serif" panose="020B0604020202020204" charset="0"/>
                <a:ea typeface="Kollektif Bold"/>
                <a:cs typeface="Kollektif Bold"/>
                <a:sym typeface="Kollektif Bold"/>
              </a:rPr>
              <a:t>Guía para tomar acción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9787BE-09C8-6A49-A066-DB217DFA9927}"/>
              </a:ext>
            </a:extLst>
          </p:cNvPr>
          <p:cNvSpPr txBox="1"/>
          <p:nvPr/>
        </p:nvSpPr>
        <p:spPr>
          <a:xfrm>
            <a:off x="4468742" y="5758443"/>
            <a:ext cx="302755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ACHS Nueva Sans" panose="020B0604020202020204" charset="0"/>
                <a:ea typeface="+mn-ea"/>
                <a:cs typeface="+mn-cs"/>
              </a:rPr>
              <a:t>Desde LGF encontrarás una guía de capacitaciones, autoevaluaciones y planes de acción por precursores presentes en tu empresa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ACHS Nueva Sans" panose="020B0604020202020204" charset="0"/>
              <a:ea typeface="+mn-ea"/>
              <a:cs typeface="+mn-cs"/>
              <a:sym typeface="Kollektif"/>
            </a:endParaRPr>
          </a:p>
        </p:txBody>
      </p:sp>
      <p:sp>
        <p:nvSpPr>
          <p:cNvPr id="42" name="Freeform 26">
            <a:extLst>
              <a:ext uri="{FF2B5EF4-FFF2-40B4-BE49-F238E27FC236}">
                <a16:creationId xmlns:a16="http://schemas.microsoft.com/office/drawing/2014/main" id="{16D034E2-275E-153A-A814-5E6CEACA8EB6}"/>
              </a:ext>
            </a:extLst>
          </p:cNvPr>
          <p:cNvSpPr/>
          <p:nvPr/>
        </p:nvSpPr>
        <p:spPr>
          <a:xfrm>
            <a:off x="4432450" y="4097018"/>
            <a:ext cx="603849" cy="643712"/>
          </a:xfrm>
          <a:custGeom>
            <a:avLst/>
            <a:gdLst/>
            <a:ahLst/>
            <a:cxnLst/>
            <a:rect l="l" t="t" r="r" b="b"/>
            <a:pathLst>
              <a:path w="812800" h="813382">
                <a:moveTo>
                  <a:pt x="205136" y="0"/>
                </a:moveTo>
                <a:lnTo>
                  <a:pt x="607664" y="0"/>
                </a:lnTo>
                <a:cubicBezTo>
                  <a:pt x="662070" y="0"/>
                  <a:pt x="714247" y="21612"/>
                  <a:pt x="752717" y="60083"/>
                </a:cubicBezTo>
                <a:cubicBezTo>
                  <a:pt x="791188" y="98553"/>
                  <a:pt x="812800" y="150730"/>
                  <a:pt x="812800" y="205136"/>
                </a:cubicBezTo>
                <a:lnTo>
                  <a:pt x="812800" y="608246"/>
                </a:lnTo>
                <a:cubicBezTo>
                  <a:pt x="812800" y="662651"/>
                  <a:pt x="791188" y="714828"/>
                  <a:pt x="752717" y="753299"/>
                </a:cubicBezTo>
                <a:cubicBezTo>
                  <a:pt x="714247" y="791769"/>
                  <a:pt x="662070" y="813382"/>
                  <a:pt x="607664" y="813382"/>
                </a:cubicBezTo>
                <a:lnTo>
                  <a:pt x="205136" y="813382"/>
                </a:lnTo>
                <a:cubicBezTo>
                  <a:pt x="150730" y="813382"/>
                  <a:pt x="98553" y="791769"/>
                  <a:pt x="60083" y="753299"/>
                </a:cubicBezTo>
                <a:cubicBezTo>
                  <a:pt x="21612" y="714828"/>
                  <a:pt x="0" y="662651"/>
                  <a:pt x="0" y="608246"/>
                </a:cubicBezTo>
                <a:lnTo>
                  <a:pt x="0" y="205136"/>
                </a:lnTo>
                <a:cubicBezTo>
                  <a:pt x="0" y="150730"/>
                  <a:pt x="21612" y="98553"/>
                  <a:pt x="60083" y="60083"/>
                </a:cubicBezTo>
                <a:cubicBezTo>
                  <a:pt x="98553" y="21612"/>
                  <a:pt x="150730" y="0"/>
                  <a:pt x="205136" y="0"/>
                </a:cubicBezTo>
                <a:close/>
              </a:path>
            </a:pathLst>
          </a:custGeom>
          <a:solidFill>
            <a:srgbClr val="13C045"/>
          </a:solidFill>
          <a:ln cap="rnd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FEE73546-9DEC-2A62-7EE2-8C37234BEC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7285" y="4162589"/>
            <a:ext cx="358168" cy="487073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FD13B97-89A9-8A29-97C1-6573864F69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9962" y="1382378"/>
            <a:ext cx="463057" cy="382206"/>
          </a:xfrm>
          <a:prstGeom prst="rect">
            <a:avLst/>
          </a:prstGeom>
        </p:spPr>
      </p:pic>
      <p:grpSp>
        <p:nvGrpSpPr>
          <p:cNvPr id="55" name="Grupo 54">
            <a:extLst>
              <a:ext uri="{FF2B5EF4-FFF2-40B4-BE49-F238E27FC236}">
                <a16:creationId xmlns:a16="http://schemas.microsoft.com/office/drawing/2014/main" id="{83DDE95D-AB12-1E8C-5382-C5DA66DE9F69}"/>
              </a:ext>
            </a:extLst>
          </p:cNvPr>
          <p:cNvGrpSpPr/>
          <p:nvPr/>
        </p:nvGrpSpPr>
        <p:grpSpPr>
          <a:xfrm rot="1938510">
            <a:off x="4156472" y="1288772"/>
            <a:ext cx="1984224" cy="2515205"/>
            <a:chOff x="17357592" y="-2222640"/>
            <a:chExt cx="6250890" cy="7831725"/>
          </a:xfrm>
        </p:grpSpPr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FD661F3A-CB7A-E26C-D025-274D03AA274C}"/>
                </a:ext>
              </a:extLst>
            </p:cNvPr>
            <p:cNvSpPr/>
            <p:nvPr/>
          </p:nvSpPr>
          <p:spPr>
            <a:xfrm rot="-1940868" flipH="1">
              <a:off x="17357592" y="-2222640"/>
              <a:ext cx="6250890" cy="7831725"/>
            </a:xfrm>
            <a:custGeom>
              <a:avLst/>
              <a:gdLst/>
              <a:ahLst/>
              <a:cxnLst/>
              <a:rect l="l" t="t" r="r" b="b"/>
              <a:pathLst>
                <a:path w="7886971" h="10009905">
                  <a:moveTo>
                    <a:pt x="7886971" y="0"/>
                  </a:moveTo>
                  <a:lnTo>
                    <a:pt x="0" y="0"/>
                  </a:lnTo>
                  <a:lnTo>
                    <a:pt x="0" y="10009906"/>
                  </a:lnTo>
                  <a:lnTo>
                    <a:pt x="7886971" y="10009906"/>
                  </a:lnTo>
                  <a:lnTo>
                    <a:pt x="7886971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375C431F-E329-7A65-0879-887A7C972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2794" t="609" r="1664" b="4988"/>
            <a:stretch/>
          </p:blipFill>
          <p:spPr>
            <a:xfrm rot="19657782">
              <a:off x="17883480" y="-1445647"/>
              <a:ext cx="2839320" cy="6126373"/>
            </a:xfrm>
            <a:prstGeom prst="roundRect">
              <a:avLst>
                <a:gd name="adj" fmla="val 14656"/>
              </a:avLst>
            </a:prstGeom>
          </p:spPr>
        </p:pic>
      </p:grpSp>
      <p:sp>
        <p:nvSpPr>
          <p:cNvPr id="62" name="AutoShape 3">
            <a:extLst>
              <a:ext uri="{FF2B5EF4-FFF2-40B4-BE49-F238E27FC236}">
                <a16:creationId xmlns:a16="http://schemas.microsoft.com/office/drawing/2014/main" id="{15083DE9-FD5B-5678-7F33-D1CB7B30B7B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55316" y="4263548"/>
            <a:ext cx="494553" cy="3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C5110C3B-AFDC-2C21-5243-F8FA6F811E54}"/>
              </a:ext>
            </a:extLst>
          </p:cNvPr>
          <p:cNvSpPr>
            <a:spLocks noEditPoints="1"/>
          </p:cNvSpPr>
          <p:nvPr/>
        </p:nvSpPr>
        <p:spPr bwMode="auto">
          <a:xfrm>
            <a:off x="964412" y="4273851"/>
            <a:ext cx="190609" cy="280393"/>
          </a:xfrm>
          <a:custGeom>
            <a:avLst/>
            <a:gdLst>
              <a:gd name="T0" fmla="*/ 203 w 425"/>
              <a:gd name="T1" fmla="*/ 345 h 617"/>
              <a:gd name="T2" fmla="*/ 82 w 425"/>
              <a:gd name="T3" fmla="*/ 345 h 617"/>
              <a:gd name="T4" fmla="*/ 114 w 425"/>
              <a:gd name="T5" fmla="*/ 32 h 617"/>
              <a:gd name="T6" fmla="*/ 243 w 425"/>
              <a:gd name="T7" fmla="*/ 32 h 617"/>
              <a:gd name="T8" fmla="*/ 192 w 425"/>
              <a:gd name="T9" fmla="*/ 140 h 617"/>
              <a:gd name="T10" fmla="*/ 41 w 425"/>
              <a:gd name="T11" fmla="*/ 105 h 617"/>
              <a:gd name="T12" fmla="*/ 243 w 425"/>
              <a:gd name="T13" fmla="*/ 155 h 617"/>
              <a:gd name="T14" fmla="*/ 243 w 425"/>
              <a:gd name="T15" fmla="*/ 212 h 617"/>
              <a:gd name="T16" fmla="*/ 41 w 425"/>
              <a:gd name="T17" fmla="*/ 212 h 617"/>
              <a:gd name="T18" fmla="*/ 192 w 425"/>
              <a:gd name="T19" fmla="*/ 172 h 617"/>
              <a:gd name="T20" fmla="*/ 243 w 425"/>
              <a:gd name="T21" fmla="*/ 155 h 617"/>
              <a:gd name="T22" fmla="*/ 247 w 425"/>
              <a:gd name="T23" fmla="*/ 314 h 617"/>
              <a:gd name="T24" fmla="*/ 243 w 425"/>
              <a:gd name="T25" fmla="*/ 313 h 617"/>
              <a:gd name="T26" fmla="*/ 239 w 425"/>
              <a:gd name="T27" fmla="*/ 303 h 617"/>
              <a:gd name="T28" fmla="*/ 276 w 425"/>
              <a:gd name="T29" fmla="*/ 98 h 617"/>
              <a:gd name="T30" fmla="*/ 275 w 425"/>
              <a:gd name="T31" fmla="*/ 95 h 617"/>
              <a:gd name="T32" fmla="*/ 276 w 425"/>
              <a:gd name="T33" fmla="*/ 88 h 617"/>
              <a:gd name="T34" fmla="*/ 260 w 425"/>
              <a:gd name="T35" fmla="*/ 0 h 617"/>
              <a:gd name="T36" fmla="*/ 9 w 425"/>
              <a:gd name="T37" fmla="*/ 105 h 617"/>
              <a:gd name="T38" fmla="*/ 45 w 425"/>
              <a:gd name="T39" fmla="*/ 303 h 617"/>
              <a:gd name="T40" fmla="*/ 42 w 425"/>
              <a:gd name="T41" fmla="*/ 313 h 617"/>
              <a:gd name="T42" fmla="*/ 37 w 425"/>
              <a:gd name="T43" fmla="*/ 314 h 617"/>
              <a:gd name="T44" fmla="*/ 0 w 425"/>
              <a:gd name="T45" fmla="*/ 321 h 617"/>
              <a:gd name="T46" fmla="*/ 79 w 425"/>
              <a:gd name="T47" fmla="*/ 357 h 617"/>
              <a:gd name="T48" fmla="*/ 149 w 425"/>
              <a:gd name="T49" fmla="*/ 440 h 617"/>
              <a:gd name="T50" fmla="*/ 152 w 425"/>
              <a:gd name="T51" fmla="*/ 441 h 617"/>
              <a:gd name="T52" fmla="*/ 247 w 425"/>
              <a:gd name="T53" fmla="*/ 346 h 617"/>
              <a:gd name="T54" fmla="*/ 393 w 425"/>
              <a:gd name="T55" fmla="*/ 508 h 617"/>
              <a:gd name="T56" fmla="*/ 160 w 425"/>
              <a:gd name="T57" fmla="*/ 585 h 617"/>
              <a:gd name="T58" fmla="*/ 161 w 425"/>
              <a:gd name="T59" fmla="*/ 615 h 617"/>
              <a:gd name="T60" fmla="*/ 409 w 425"/>
              <a:gd name="T61" fmla="*/ 617 h 617"/>
              <a:gd name="T62" fmla="*/ 425 w 425"/>
              <a:gd name="T63" fmla="*/ 508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5" h="617">
                <a:moveTo>
                  <a:pt x="203" y="345"/>
                </a:moveTo>
                <a:lnTo>
                  <a:pt x="203" y="345"/>
                </a:lnTo>
                <a:lnTo>
                  <a:pt x="142" y="405"/>
                </a:lnTo>
                <a:lnTo>
                  <a:pt x="82" y="345"/>
                </a:lnTo>
                <a:lnTo>
                  <a:pt x="203" y="345"/>
                </a:lnTo>
                <a:close/>
                <a:moveTo>
                  <a:pt x="114" y="32"/>
                </a:moveTo>
                <a:lnTo>
                  <a:pt x="114" y="32"/>
                </a:lnTo>
                <a:lnTo>
                  <a:pt x="243" y="32"/>
                </a:lnTo>
                <a:lnTo>
                  <a:pt x="243" y="88"/>
                </a:lnTo>
                <a:cubicBezTo>
                  <a:pt x="243" y="117"/>
                  <a:pt x="220" y="140"/>
                  <a:pt x="192" y="140"/>
                </a:cubicBezTo>
                <a:lnTo>
                  <a:pt x="41" y="140"/>
                </a:lnTo>
                <a:lnTo>
                  <a:pt x="41" y="105"/>
                </a:lnTo>
                <a:cubicBezTo>
                  <a:pt x="41" y="65"/>
                  <a:pt x="74" y="32"/>
                  <a:pt x="114" y="32"/>
                </a:cubicBezTo>
                <a:close/>
                <a:moveTo>
                  <a:pt x="243" y="155"/>
                </a:moveTo>
                <a:lnTo>
                  <a:pt x="243" y="155"/>
                </a:lnTo>
                <a:lnTo>
                  <a:pt x="243" y="212"/>
                </a:lnTo>
                <a:cubicBezTo>
                  <a:pt x="243" y="267"/>
                  <a:pt x="198" y="313"/>
                  <a:pt x="142" y="313"/>
                </a:cubicBezTo>
                <a:cubicBezTo>
                  <a:pt x="86" y="313"/>
                  <a:pt x="41" y="267"/>
                  <a:pt x="41" y="212"/>
                </a:cubicBezTo>
                <a:lnTo>
                  <a:pt x="41" y="172"/>
                </a:lnTo>
                <a:lnTo>
                  <a:pt x="192" y="172"/>
                </a:lnTo>
                <a:cubicBezTo>
                  <a:pt x="207" y="172"/>
                  <a:pt x="222" y="168"/>
                  <a:pt x="235" y="160"/>
                </a:cubicBezTo>
                <a:lnTo>
                  <a:pt x="243" y="155"/>
                </a:lnTo>
                <a:close/>
                <a:moveTo>
                  <a:pt x="247" y="314"/>
                </a:moveTo>
                <a:lnTo>
                  <a:pt x="247" y="314"/>
                </a:lnTo>
                <a:lnTo>
                  <a:pt x="246" y="313"/>
                </a:lnTo>
                <a:cubicBezTo>
                  <a:pt x="245" y="313"/>
                  <a:pt x="244" y="313"/>
                  <a:pt x="243" y="313"/>
                </a:cubicBezTo>
                <a:lnTo>
                  <a:pt x="231" y="312"/>
                </a:lnTo>
                <a:lnTo>
                  <a:pt x="239" y="303"/>
                </a:lnTo>
                <a:cubicBezTo>
                  <a:pt x="263" y="279"/>
                  <a:pt x="276" y="246"/>
                  <a:pt x="276" y="212"/>
                </a:cubicBezTo>
                <a:lnTo>
                  <a:pt x="276" y="98"/>
                </a:lnTo>
                <a:cubicBezTo>
                  <a:pt x="276" y="97"/>
                  <a:pt x="276" y="96"/>
                  <a:pt x="275" y="95"/>
                </a:cubicBezTo>
                <a:lnTo>
                  <a:pt x="275" y="95"/>
                </a:lnTo>
                <a:lnTo>
                  <a:pt x="275" y="94"/>
                </a:lnTo>
                <a:cubicBezTo>
                  <a:pt x="276" y="92"/>
                  <a:pt x="276" y="90"/>
                  <a:pt x="276" y="88"/>
                </a:cubicBezTo>
                <a:lnTo>
                  <a:pt x="276" y="16"/>
                </a:lnTo>
                <a:cubicBezTo>
                  <a:pt x="276" y="7"/>
                  <a:pt x="268" y="0"/>
                  <a:pt x="260" y="0"/>
                </a:cubicBezTo>
                <a:lnTo>
                  <a:pt x="114" y="0"/>
                </a:lnTo>
                <a:cubicBezTo>
                  <a:pt x="56" y="0"/>
                  <a:pt x="9" y="47"/>
                  <a:pt x="9" y="105"/>
                </a:cubicBezTo>
                <a:lnTo>
                  <a:pt x="9" y="212"/>
                </a:lnTo>
                <a:cubicBezTo>
                  <a:pt x="9" y="246"/>
                  <a:pt x="22" y="279"/>
                  <a:pt x="45" y="303"/>
                </a:cubicBezTo>
                <a:lnTo>
                  <a:pt x="54" y="312"/>
                </a:lnTo>
                <a:lnTo>
                  <a:pt x="42" y="313"/>
                </a:lnTo>
                <a:cubicBezTo>
                  <a:pt x="41" y="313"/>
                  <a:pt x="39" y="313"/>
                  <a:pt x="38" y="313"/>
                </a:cubicBezTo>
                <a:lnTo>
                  <a:pt x="37" y="314"/>
                </a:lnTo>
                <a:cubicBezTo>
                  <a:pt x="28" y="314"/>
                  <a:pt x="19" y="316"/>
                  <a:pt x="8" y="319"/>
                </a:cubicBezTo>
                <a:lnTo>
                  <a:pt x="0" y="321"/>
                </a:lnTo>
                <a:lnTo>
                  <a:pt x="8" y="323"/>
                </a:lnTo>
                <a:cubicBezTo>
                  <a:pt x="31" y="328"/>
                  <a:pt x="62" y="338"/>
                  <a:pt x="79" y="357"/>
                </a:cubicBezTo>
                <a:cubicBezTo>
                  <a:pt x="84" y="363"/>
                  <a:pt x="91" y="369"/>
                  <a:pt x="97" y="376"/>
                </a:cubicBezTo>
                <a:cubicBezTo>
                  <a:pt x="116" y="395"/>
                  <a:pt x="137" y="417"/>
                  <a:pt x="149" y="440"/>
                </a:cubicBezTo>
                <a:lnTo>
                  <a:pt x="151" y="442"/>
                </a:lnTo>
                <a:lnTo>
                  <a:pt x="152" y="441"/>
                </a:lnTo>
                <a:cubicBezTo>
                  <a:pt x="153" y="440"/>
                  <a:pt x="153" y="440"/>
                  <a:pt x="154" y="440"/>
                </a:cubicBezTo>
                <a:lnTo>
                  <a:pt x="247" y="346"/>
                </a:lnTo>
                <a:lnTo>
                  <a:pt x="250" y="346"/>
                </a:lnTo>
                <a:cubicBezTo>
                  <a:pt x="331" y="357"/>
                  <a:pt x="393" y="426"/>
                  <a:pt x="393" y="508"/>
                </a:cubicBezTo>
                <a:lnTo>
                  <a:pt x="393" y="585"/>
                </a:lnTo>
                <a:lnTo>
                  <a:pt x="160" y="585"/>
                </a:lnTo>
                <a:lnTo>
                  <a:pt x="160" y="587"/>
                </a:lnTo>
                <a:cubicBezTo>
                  <a:pt x="161" y="598"/>
                  <a:pt x="161" y="607"/>
                  <a:pt x="161" y="615"/>
                </a:cubicBezTo>
                <a:lnTo>
                  <a:pt x="161" y="617"/>
                </a:lnTo>
                <a:lnTo>
                  <a:pt x="409" y="617"/>
                </a:lnTo>
                <a:cubicBezTo>
                  <a:pt x="418" y="617"/>
                  <a:pt x="425" y="610"/>
                  <a:pt x="425" y="601"/>
                </a:cubicBezTo>
                <a:lnTo>
                  <a:pt x="425" y="508"/>
                </a:lnTo>
                <a:cubicBezTo>
                  <a:pt x="425" y="408"/>
                  <a:pt x="347" y="323"/>
                  <a:pt x="247" y="314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Freeform 6">
            <a:extLst>
              <a:ext uri="{FF2B5EF4-FFF2-40B4-BE49-F238E27FC236}">
                <a16:creationId xmlns:a16="http://schemas.microsoft.com/office/drawing/2014/main" id="{89253DCC-9136-6FEC-665F-5FFE5422519F}"/>
              </a:ext>
            </a:extLst>
          </p:cNvPr>
          <p:cNvSpPr>
            <a:spLocks noEditPoints="1"/>
          </p:cNvSpPr>
          <p:nvPr/>
        </p:nvSpPr>
        <p:spPr bwMode="auto">
          <a:xfrm>
            <a:off x="655316" y="4273851"/>
            <a:ext cx="200912" cy="280393"/>
          </a:xfrm>
          <a:custGeom>
            <a:avLst/>
            <a:gdLst>
              <a:gd name="T0" fmla="*/ 343 w 448"/>
              <a:gd name="T1" fmla="*/ 345 h 617"/>
              <a:gd name="T2" fmla="*/ 343 w 448"/>
              <a:gd name="T3" fmla="*/ 345 h 617"/>
              <a:gd name="T4" fmla="*/ 282 w 448"/>
              <a:gd name="T5" fmla="*/ 405 h 617"/>
              <a:gd name="T6" fmla="*/ 222 w 448"/>
              <a:gd name="T7" fmla="*/ 345 h 617"/>
              <a:gd name="T8" fmla="*/ 343 w 448"/>
              <a:gd name="T9" fmla="*/ 345 h 617"/>
              <a:gd name="T10" fmla="*/ 254 w 448"/>
              <a:gd name="T11" fmla="*/ 32 h 617"/>
              <a:gd name="T12" fmla="*/ 254 w 448"/>
              <a:gd name="T13" fmla="*/ 32 h 617"/>
              <a:gd name="T14" fmla="*/ 383 w 448"/>
              <a:gd name="T15" fmla="*/ 32 h 617"/>
              <a:gd name="T16" fmla="*/ 383 w 448"/>
              <a:gd name="T17" fmla="*/ 88 h 617"/>
              <a:gd name="T18" fmla="*/ 332 w 448"/>
              <a:gd name="T19" fmla="*/ 140 h 617"/>
              <a:gd name="T20" fmla="*/ 181 w 448"/>
              <a:gd name="T21" fmla="*/ 140 h 617"/>
              <a:gd name="T22" fmla="*/ 181 w 448"/>
              <a:gd name="T23" fmla="*/ 105 h 617"/>
              <a:gd name="T24" fmla="*/ 254 w 448"/>
              <a:gd name="T25" fmla="*/ 32 h 617"/>
              <a:gd name="T26" fmla="*/ 383 w 448"/>
              <a:gd name="T27" fmla="*/ 155 h 617"/>
              <a:gd name="T28" fmla="*/ 383 w 448"/>
              <a:gd name="T29" fmla="*/ 155 h 617"/>
              <a:gd name="T30" fmla="*/ 383 w 448"/>
              <a:gd name="T31" fmla="*/ 212 h 617"/>
              <a:gd name="T32" fmla="*/ 282 w 448"/>
              <a:gd name="T33" fmla="*/ 313 h 617"/>
              <a:gd name="T34" fmla="*/ 181 w 448"/>
              <a:gd name="T35" fmla="*/ 212 h 617"/>
              <a:gd name="T36" fmla="*/ 181 w 448"/>
              <a:gd name="T37" fmla="*/ 172 h 617"/>
              <a:gd name="T38" fmla="*/ 332 w 448"/>
              <a:gd name="T39" fmla="*/ 172 h 617"/>
              <a:gd name="T40" fmla="*/ 375 w 448"/>
              <a:gd name="T41" fmla="*/ 160 h 617"/>
              <a:gd name="T42" fmla="*/ 383 w 448"/>
              <a:gd name="T43" fmla="*/ 155 h 617"/>
              <a:gd name="T44" fmla="*/ 442 w 448"/>
              <a:gd name="T45" fmla="*/ 327 h 617"/>
              <a:gd name="T46" fmla="*/ 442 w 448"/>
              <a:gd name="T47" fmla="*/ 327 h 617"/>
              <a:gd name="T48" fmla="*/ 387 w 448"/>
              <a:gd name="T49" fmla="*/ 314 h 617"/>
              <a:gd name="T50" fmla="*/ 386 w 448"/>
              <a:gd name="T51" fmla="*/ 313 h 617"/>
              <a:gd name="T52" fmla="*/ 383 w 448"/>
              <a:gd name="T53" fmla="*/ 313 h 617"/>
              <a:gd name="T54" fmla="*/ 371 w 448"/>
              <a:gd name="T55" fmla="*/ 312 h 617"/>
              <a:gd name="T56" fmla="*/ 379 w 448"/>
              <a:gd name="T57" fmla="*/ 303 h 617"/>
              <a:gd name="T58" fmla="*/ 416 w 448"/>
              <a:gd name="T59" fmla="*/ 212 h 617"/>
              <a:gd name="T60" fmla="*/ 416 w 448"/>
              <a:gd name="T61" fmla="*/ 98 h 617"/>
              <a:gd name="T62" fmla="*/ 416 w 448"/>
              <a:gd name="T63" fmla="*/ 95 h 617"/>
              <a:gd name="T64" fmla="*/ 416 w 448"/>
              <a:gd name="T65" fmla="*/ 95 h 617"/>
              <a:gd name="T66" fmla="*/ 416 w 448"/>
              <a:gd name="T67" fmla="*/ 94 h 617"/>
              <a:gd name="T68" fmla="*/ 416 w 448"/>
              <a:gd name="T69" fmla="*/ 88 h 617"/>
              <a:gd name="T70" fmla="*/ 416 w 448"/>
              <a:gd name="T71" fmla="*/ 16 h 617"/>
              <a:gd name="T72" fmla="*/ 400 w 448"/>
              <a:gd name="T73" fmla="*/ 0 h 617"/>
              <a:gd name="T74" fmla="*/ 254 w 448"/>
              <a:gd name="T75" fmla="*/ 0 h 617"/>
              <a:gd name="T76" fmla="*/ 149 w 448"/>
              <a:gd name="T77" fmla="*/ 105 h 617"/>
              <a:gd name="T78" fmla="*/ 149 w 448"/>
              <a:gd name="T79" fmla="*/ 212 h 617"/>
              <a:gd name="T80" fmla="*/ 186 w 448"/>
              <a:gd name="T81" fmla="*/ 303 h 617"/>
              <a:gd name="T82" fmla="*/ 194 w 448"/>
              <a:gd name="T83" fmla="*/ 312 h 617"/>
              <a:gd name="T84" fmla="*/ 182 w 448"/>
              <a:gd name="T85" fmla="*/ 313 h 617"/>
              <a:gd name="T86" fmla="*/ 179 w 448"/>
              <a:gd name="T87" fmla="*/ 313 h 617"/>
              <a:gd name="T88" fmla="*/ 177 w 448"/>
              <a:gd name="T89" fmla="*/ 314 h 617"/>
              <a:gd name="T90" fmla="*/ 0 w 448"/>
              <a:gd name="T91" fmla="*/ 508 h 617"/>
              <a:gd name="T92" fmla="*/ 0 w 448"/>
              <a:gd name="T93" fmla="*/ 601 h 617"/>
              <a:gd name="T94" fmla="*/ 16 w 448"/>
              <a:gd name="T95" fmla="*/ 617 h 617"/>
              <a:gd name="T96" fmla="*/ 260 w 448"/>
              <a:gd name="T97" fmla="*/ 617 h 617"/>
              <a:gd name="T98" fmla="*/ 260 w 448"/>
              <a:gd name="T99" fmla="*/ 585 h 617"/>
              <a:gd name="T100" fmla="*/ 32 w 448"/>
              <a:gd name="T101" fmla="*/ 585 h 617"/>
              <a:gd name="T102" fmla="*/ 32 w 448"/>
              <a:gd name="T103" fmla="*/ 508 h 617"/>
              <a:gd name="T104" fmla="*/ 174 w 448"/>
              <a:gd name="T105" fmla="*/ 346 h 617"/>
              <a:gd name="T106" fmla="*/ 177 w 448"/>
              <a:gd name="T107" fmla="*/ 346 h 617"/>
              <a:gd name="T108" fmla="*/ 271 w 448"/>
              <a:gd name="T109" fmla="*/ 440 h 617"/>
              <a:gd name="T110" fmla="*/ 278 w 448"/>
              <a:gd name="T111" fmla="*/ 444 h 617"/>
              <a:gd name="T112" fmla="*/ 280 w 448"/>
              <a:gd name="T113" fmla="*/ 444 h 617"/>
              <a:gd name="T114" fmla="*/ 297 w 448"/>
              <a:gd name="T115" fmla="*/ 410 h 617"/>
              <a:gd name="T116" fmla="*/ 365 w 448"/>
              <a:gd name="T117" fmla="*/ 349 h 617"/>
              <a:gd name="T118" fmla="*/ 448 w 448"/>
              <a:gd name="T119" fmla="*/ 329 h 617"/>
              <a:gd name="T120" fmla="*/ 442 w 448"/>
              <a:gd name="T121" fmla="*/ 3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8" h="617">
                <a:moveTo>
                  <a:pt x="343" y="345"/>
                </a:moveTo>
                <a:lnTo>
                  <a:pt x="343" y="345"/>
                </a:lnTo>
                <a:lnTo>
                  <a:pt x="282" y="405"/>
                </a:lnTo>
                <a:lnTo>
                  <a:pt x="222" y="345"/>
                </a:lnTo>
                <a:lnTo>
                  <a:pt x="343" y="345"/>
                </a:lnTo>
                <a:close/>
                <a:moveTo>
                  <a:pt x="254" y="32"/>
                </a:moveTo>
                <a:lnTo>
                  <a:pt x="254" y="32"/>
                </a:lnTo>
                <a:lnTo>
                  <a:pt x="383" y="32"/>
                </a:lnTo>
                <a:lnTo>
                  <a:pt x="383" y="88"/>
                </a:lnTo>
                <a:cubicBezTo>
                  <a:pt x="383" y="117"/>
                  <a:pt x="360" y="140"/>
                  <a:pt x="332" y="140"/>
                </a:cubicBezTo>
                <a:lnTo>
                  <a:pt x="181" y="140"/>
                </a:lnTo>
                <a:lnTo>
                  <a:pt x="181" y="105"/>
                </a:lnTo>
                <a:cubicBezTo>
                  <a:pt x="181" y="65"/>
                  <a:pt x="214" y="32"/>
                  <a:pt x="254" y="32"/>
                </a:cubicBezTo>
                <a:close/>
                <a:moveTo>
                  <a:pt x="383" y="155"/>
                </a:moveTo>
                <a:lnTo>
                  <a:pt x="383" y="155"/>
                </a:lnTo>
                <a:lnTo>
                  <a:pt x="383" y="212"/>
                </a:lnTo>
                <a:cubicBezTo>
                  <a:pt x="383" y="267"/>
                  <a:pt x="338" y="313"/>
                  <a:pt x="282" y="313"/>
                </a:cubicBezTo>
                <a:cubicBezTo>
                  <a:pt x="227" y="313"/>
                  <a:pt x="181" y="267"/>
                  <a:pt x="181" y="212"/>
                </a:cubicBezTo>
                <a:lnTo>
                  <a:pt x="181" y="172"/>
                </a:lnTo>
                <a:lnTo>
                  <a:pt x="332" y="172"/>
                </a:lnTo>
                <a:cubicBezTo>
                  <a:pt x="347" y="172"/>
                  <a:pt x="362" y="168"/>
                  <a:pt x="375" y="160"/>
                </a:cubicBezTo>
                <a:lnTo>
                  <a:pt x="383" y="155"/>
                </a:lnTo>
                <a:close/>
                <a:moveTo>
                  <a:pt x="442" y="327"/>
                </a:moveTo>
                <a:lnTo>
                  <a:pt x="442" y="327"/>
                </a:lnTo>
                <a:cubicBezTo>
                  <a:pt x="425" y="320"/>
                  <a:pt x="406" y="315"/>
                  <a:pt x="387" y="314"/>
                </a:cubicBezTo>
                <a:lnTo>
                  <a:pt x="386" y="313"/>
                </a:lnTo>
                <a:cubicBezTo>
                  <a:pt x="385" y="313"/>
                  <a:pt x="384" y="313"/>
                  <a:pt x="383" y="313"/>
                </a:cubicBezTo>
                <a:lnTo>
                  <a:pt x="371" y="312"/>
                </a:lnTo>
                <a:lnTo>
                  <a:pt x="379" y="303"/>
                </a:lnTo>
                <a:cubicBezTo>
                  <a:pt x="403" y="279"/>
                  <a:pt x="416" y="246"/>
                  <a:pt x="416" y="212"/>
                </a:cubicBezTo>
                <a:lnTo>
                  <a:pt x="416" y="98"/>
                </a:lnTo>
                <a:cubicBezTo>
                  <a:pt x="416" y="97"/>
                  <a:pt x="416" y="96"/>
                  <a:pt x="416" y="95"/>
                </a:cubicBezTo>
                <a:lnTo>
                  <a:pt x="416" y="95"/>
                </a:lnTo>
                <a:lnTo>
                  <a:pt x="416" y="94"/>
                </a:lnTo>
                <a:cubicBezTo>
                  <a:pt x="416" y="92"/>
                  <a:pt x="416" y="90"/>
                  <a:pt x="416" y="88"/>
                </a:cubicBezTo>
                <a:lnTo>
                  <a:pt x="416" y="16"/>
                </a:lnTo>
                <a:cubicBezTo>
                  <a:pt x="416" y="7"/>
                  <a:pt x="409" y="0"/>
                  <a:pt x="400" y="0"/>
                </a:cubicBezTo>
                <a:lnTo>
                  <a:pt x="254" y="0"/>
                </a:lnTo>
                <a:cubicBezTo>
                  <a:pt x="196" y="0"/>
                  <a:pt x="149" y="47"/>
                  <a:pt x="149" y="105"/>
                </a:cubicBezTo>
                <a:lnTo>
                  <a:pt x="149" y="212"/>
                </a:lnTo>
                <a:cubicBezTo>
                  <a:pt x="149" y="246"/>
                  <a:pt x="162" y="279"/>
                  <a:pt x="186" y="303"/>
                </a:cubicBezTo>
                <a:lnTo>
                  <a:pt x="194" y="312"/>
                </a:lnTo>
                <a:lnTo>
                  <a:pt x="182" y="313"/>
                </a:lnTo>
                <a:cubicBezTo>
                  <a:pt x="181" y="313"/>
                  <a:pt x="180" y="313"/>
                  <a:pt x="179" y="313"/>
                </a:cubicBezTo>
                <a:lnTo>
                  <a:pt x="177" y="314"/>
                </a:lnTo>
                <a:cubicBezTo>
                  <a:pt x="78" y="323"/>
                  <a:pt x="0" y="408"/>
                  <a:pt x="0" y="508"/>
                </a:cubicBezTo>
                <a:lnTo>
                  <a:pt x="0" y="601"/>
                </a:lnTo>
                <a:cubicBezTo>
                  <a:pt x="0" y="610"/>
                  <a:pt x="7" y="617"/>
                  <a:pt x="16" y="617"/>
                </a:cubicBezTo>
                <a:lnTo>
                  <a:pt x="260" y="617"/>
                </a:lnTo>
                <a:lnTo>
                  <a:pt x="260" y="585"/>
                </a:lnTo>
                <a:lnTo>
                  <a:pt x="32" y="585"/>
                </a:lnTo>
                <a:lnTo>
                  <a:pt x="32" y="508"/>
                </a:lnTo>
                <a:cubicBezTo>
                  <a:pt x="32" y="426"/>
                  <a:pt x="93" y="357"/>
                  <a:pt x="174" y="346"/>
                </a:cubicBezTo>
                <a:lnTo>
                  <a:pt x="177" y="346"/>
                </a:lnTo>
                <a:lnTo>
                  <a:pt x="271" y="440"/>
                </a:lnTo>
                <a:cubicBezTo>
                  <a:pt x="273" y="442"/>
                  <a:pt x="275" y="443"/>
                  <a:pt x="278" y="444"/>
                </a:cubicBezTo>
                <a:lnTo>
                  <a:pt x="280" y="444"/>
                </a:lnTo>
                <a:lnTo>
                  <a:pt x="297" y="410"/>
                </a:lnTo>
                <a:lnTo>
                  <a:pt x="365" y="349"/>
                </a:lnTo>
                <a:lnTo>
                  <a:pt x="448" y="329"/>
                </a:lnTo>
                <a:lnTo>
                  <a:pt x="442" y="327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Freeform 7">
            <a:extLst>
              <a:ext uri="{FF2B5EF4-FFF2-40B4-BE49-F238E27FC236}">
                <a16:creationId xmlns:a16="http://schemas.microsoft.com/office/drawing/2014/main" id="{C2B7EC38-105B-DEBD-E28C-652E57775604}"/>
              </a:ext>
            </a:extLst>
          </p:cNvPr>
          <p:cNvSpPr>
            <a:spLocks noEditPoints="1"/>
          </p:cNvSpPr>
          <p:nvPr/>
        </p:nvSpPr>
        <p:spPr bwMode="auto">
          <a:xfrm>
            <a:off x="767915" y="4260604"/>
            <a:ext cx="278922" cy="307623"/>
          </a:xfrm>
          <a:custGeom>
            <a:avLst/>
            <a:gdLst>
              <a:gd name="T0" fmla="*/ 590 w 622"/>
              <a:gd name="T1" fmla="*/ 646 h 678"/>
              <a:gd name="T2" fmla="*/ 590 w 622"/>
              <a:gd name="T3" fmla="*/ 646 h 678"/>
              <a:gd name="T4" fmla="*/ 32 w 622"/>
              <a:gd name="T5" fmla="*/ 646 h 678"/>
              <a:gd name="T6" fmla="*/ 32 w 622"/>
              <a:gd name="T7" fmla="*/ 559 h 678"/>
              <a:gd name="T8" fmla="*/ 191 w 622"/>
              <a:gd name="T9" fmla="*/ 378 h 678"/>
              <a:gd name="T10" fmla="*/ 195 w 622"/>
              <a:gd name="T11" fmla="*/ 378 h 678"/>
              <a:gd name="T12" fmla="*/ 300 w 622"/>
              <a:gd name="T13" fmla="*/ 482 h 678"/>
              <a:gd name="T14" fmla="*/ 322 w 622"/>
              <a:gd name="T15" fmla="*/ 482 h 678"/>
              <a:gd name="T16" fmla="*/ 426 w 622"/>
              <a:gd name="T17" fmla="*/ 378 h 678"/>
              <a:gd name="T18" fmla="*/ 430 w 622"/>
              <a:gd name="T19" fmla="*/ 378 h 678"/>
              <a:gd name="T20" fmla="*/ 590 w 622"/>
              <a:gd name="T21" fmla="*/ 559 h 678"/>
              <a:gd name="T22" fmla="*/ 590 w 622"/>
              <a:gd name="T23" fmla="*/ 646 h 678"/>
              <a:gd name="T24" fmla="*/ 383 w 622"/>
              <a:gd name="T25" fmla="*/ 376 h 678"/>
              <a:gd name="T26" fmla="*/ 383 w 622"/>
              <a:gd name="T27" fmla="*/ 376 h 678"/>
              <a:gd name="T28" fmla="*/ 311 w 622"/>
              <a:gd name="T29" fmla="*/ 449 h 678"/>
              <a:gd name="T30" fmla="*/ 239 w 622"/>
              <a:gd name="T31" fmla="*/ 376 h 678"/>
              <a:gd name="T32" fmla="*/ 383 w 622"/>
              <a:gd name="T33" fmla="*/ 376 h 678"/>
              <a:gd name="T34" fmla="*/ 197 w 622"/>
              <a:gd name="T35" fmla="*/ 231 h 678"/>
              <a:gd name="T36" fmla="*/ 197 w 622"/>
              <a:gd name="T37" fmla="*/ 231 h 678"/>
              <a:gd name="T38" fmla="*/ 197 w 622"/>
              <a:gd name="T39" fmla="*/ 185 h 678"/>
              <a:gd name="T40" fmla="*/ 366 w 622"/>
              <a:gd name="T41" fmla="*/ 185 h 678"/>
              <a:gd name="T42" fmla="*/ 412 w 622"/>
              <a:gd name="T43" fmla="*/ 172 h 678"/>
              <a:gd name="T44" fmla="*/ 425 w 622"/>
              <a:gd name="T45" fmla="*/ 165 h 678"/>
              <a:gd name="T46" fmla="*/ 425 w 622"/>
              <a:gd name="T47" fmla="*/ 231 h 678"/>
              <a:gd name="T48" fmla="*/ 311 w 622"/>
              <a:gd name="T49" fmla="*/ 345 h 678"/>
              <a:gd name="T50" fmla="*/ 197 w 622"/>
              <a:gd name="T51" fmla="*/ 231 h 678"/>
              <a:gd name="T52" fmla="*/ 197 w 622"/>
              <a:gd name="T53" fmla="*/ 114 h 678"/>
              <a:gd name="T54" fmla="*/ 197 w 622"/>
              <a:gd name="T55" fmla="*/ 114 h 678"/>
              <a:gd name="T56" fmla="*/ 280 w 622"/>
              <a:gd name="T57" fmla="*/ 30 h 678"/>
              <a:gd name="T58" fmla="*/ 425 w 622"/>
              <a:gd name="T59" fmla="*/ 30 h 678"/>
              <a:gd name="T60" fmla="*/ 425 w 622"/>
              <a:gd name="T61" fmla="*/ 95 h 678"/>
              <a:gd name="T62" fmla="*/ 366 w 622"/>
              <a:gd name="T63" fmla="*/ 154 h 678"/>
              <a:gd name="T64" fmla="*/ 197 w 622"/>
              <a:gd name="T65" fmla="*/ 154 h 678"/>
              <a:gd name="T66" fmla="*/ 197 w 622"/>
              <a:gd name="T67" fmla="*/ 114 h 678"/>
              <a:gd name="T68" fmla="*/ 427 w 622"/>
              <a:gd name="T69" fmla="*/ 346 h 678"/>
              <a:gd name="T70" fmla="*/ 427 w 622"/>
              <a:gd name="T71" fmla="*/ 346 h 678"/>
              <a:gd name="T72" fmla="*/ 425 w 622"/>
              <a:gd name="T73" fmla="*/ 346 h 678"/>
              <a:gd name="T74" fmla="*/ 422 w 622"/>
              <a:gd name="T75" fmla="*/ 345 h 678"/>
              <a:gd name="T76" fmla="*/ 404 w 622"/>
              <a:gd name="T77" fmla="*/ 344 h 678"/>
              <a:gd name="T78" fmla="*/ 416 w 622"/>
              <a:gd name="T79" fmla="*/ 331 h 678"/>
              <a:gd name="T80" fmla="*/ 456 w 622"/>
              <a:gd name="T81" fmla="*/ 231 h 678"/>
              <a:gd name="T82" fmla="*/ 456 w 622"/>
              <a:gd name="T83" fmla="*/ 105 h 678"/>
              <a:gd name="T84" fmla="*/ 456 w 622"/>
              <a:gd name="T85" fmla="*/ 103 h 678"/>
              <a:gd name="T86" fmla="*/ 456 w 622"/>
              <a:gd name="T87" fmla="*/ 102 h 678"/>
              <a:gd name="T88" fmla="*/ 456 w 622"/>
              <a:gd name="T89" fmla="*/ 101 h 678"/>
              <a:gd name="T90" fmla="*/ 456 w 622"/>
              <a:gd name="T91" fmla="*/ 95 h 678"/>
              <a:gd name="T92" fmla="*/ 456 w 622"/>
              <a:gd name="T93" fmla="*/ 15 h 678"/>
              <a:gd name="T94" fmla="*/ 441 w 622"/>
              <a:gd name="T95" fmla="*/ 0 h 678"/>
              <a:gd name="T96" fmla="*/ 280 w 622"/>
              <a:gd name="T97" fmla="*/ 0 h 678"/>
              <a:gd name="T98" fmla="*/ 165 w 622"/>
              <a:gd name="T99" fmla="*/ 114 h 678"/>
              <a:gd name="T100" fmla="*/ 165 w 622"/>
              <a:gd name="T101" fmla="*/ 231 h 678"/>
              <a:gd name="T102" fmla="*/ 206 w 622"/>
              <a:gd name="T103" fmla="*/ 331 h 678"/>
              <a:gd name="T104" fmla="*/ 218 w 622"/>
              <a:gd name="T105" fmla="*/ 344 h 678"/>
              <a:gd name="T106" fmla="*/ 200 w 622"/>
              <a:gd name="T107" fmla="*/ 345 h 678"/>
              <a:gd name="T108" fmla="*/ 196 w 622"/>
              <a:gd name="T109" fmla="*/ 346 h 678"/>
              <a:gd name="T110" fmla="*/ 195 w 622"/>
              <a:gd name="T111" fmla="*/ 346 h 678"/>
              <a:gd name="T112" fmla="*/ 0 w 622"/>
              <a:gd name="T113" fmla="*/ 559 h 678"/>
              <a:gd name="T114" fmla="*/ 0 w 622"/>
              <a:gd name="T115" fmla="*/ 662 h 678"/>
              <a:gd name="T116" fmla="*/ 16 w 622"/>
              <a:gd name="T117" fmla="*/ 678 h 678"/>
              <a:gd name="T118" fmla="*/ 606 w 622"/>
              <a:gd name="T119" fmla="*/ 678 h 678"/>
              <a:gd name="T120" fmla="*/ 622 w 622"/>
              <a:gd name="T121" fmla="*/ 662 h 678"/>
              <a:gd name="T122" fmla="*/ 622 w 622"/>
              <a:gd name="T123" fmla="*/ 559 h 678"/>
              <a:gd name="T124" fmla="*/ 427 w 622"/>
              <a:gd name="T125" fmla="*/ 346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22" h="678">
                <a:moveTo>
                  <a:pt x="590" y="646"/>
                </a:moveTo>
                <a:lnTo>
                  <a:pt x="590" y="646"/>
                </a:lnTo>
                <a:lnTo>
                  <a:pt x="32" y="646"/>
                </a:lnTo>
                <a:lnTo>
                  <a:pt x="32" y="559"/>
                </a:lnTo>
                <a:cubicBezTo>
                  <a:pt x="32" y="468"/>
                  <a:pt x="100" y="390"/>
                  <a:pt x="191" y="378"/>
                </a:cubicBezTo>
                <a:lnTo>
                  <a:pt x="195" y="378"/>
                </a:lnTo>
                <a:lnTo>
                  <a:pt x="300" y="482"/>
                </a:lnTo>
                <a:cubicBezTo>
                  <a:pt x="306" y="488"/>
                  <a:pt x="316" y="488"/>
                  <a:pt x="322" y="482"/>
                </a:cubicBezTo>
                <a:lnTo>
                  <a:pt x="426" y="378"/>
                </a:lnTo>
                <a:lnTo>
                  <a:pt x="430" y="378"/>
                </a:lnTo>
                <a:cubicBezTo>
                  <a:pt x="522" y="390"/>
                  <a:pt x="590" y="468"/>
                  <a:pt x="590" y="559"/>
                </a:cubicBezTo>
                <a:lnTo>
                  <a:pt x="590" y="646"/>
                </a:lnTo>
                <a:close/>
                <a:moveTo>
                  <a:pt x="383" y="376"/>
                </a:moveTo>
                <a:lnTo>
                  <a:pt x="383" y="376"/>
                </a:lnTo>
                <a:lnTo>
                  <a:pt x="311" y="449"/>
                </a:lnTo>
                <a:lnTo>
                  <a:pt x="239" y="376"/>
                </a:lnTo>
                <a:lnTo>
                  <a:pt x="383" y="376"/>
                </a:lnTo>
                <a:close/>
                <a:moveTo>
                  <a:pt x="197" y="231"/>
                </a:moveTo>
                <a:lnTo>
                  <a:pt x="197" y="231"/>
                </a:lnTo>
                <a:lnTo>
                  <a:pt x="197" y="185"/>
                </a:lnTo>
                <a:lnTo>
                  <a:pt x="366" y="185"/>
                </a:lnTo>
                <a:cubicBezTo>
                  <a:pt x="382" y="185"/>
                  <a:pt x="398" y="181"/>
                  <a:pt x="412" y="172"/>
                </a:cubicBezTo>
                <a:lnTo>
                  <a:pt x="425" y="165"/>
                </a:lnTo>
                <a:lnTo>
                  <a:pt x="425" y="231"/>
                </a:lnTo>
                <a:cubicBezTo>
                  <a:pt x="425" y="294"/>
                  <a:pt x="374" y="345"/>
                  <a:pt x="311" y="345"/>
                </a:cubicBezTo>
                <a:cubicBezTo>
                  <a:pt x="248" y="345"/>
                  <a:pt x="197" y="294"/>
                  <a:pt x="197" y="231"/>
                </a:cubicBezTo>
                <a:close/>
                <a:moveTo>
                  <a:pt x="197" y="114"/>
                </a:moveTo>
                <a:lnTo>
                  <a:pt x="197" y="114"/>
                </a:lnTo>
                <a:cubicBezTo>
                  <a:pt x="197" y="68"/>
                  <a:pt x="234" y="30"/>
                  <a:pt x="280" y="30"/>
                </a:cubicBezTo>
                <a:lnTo>
                  <a:pt x="425" y="30"/>
                </a:lnTo>
                <a:lnTo>
                  <a:pt x="425" y="95"/>
                </a:lnTo>
                <a:cubicBezTo>
                  <a:pt x="425" y="127"/>
                  <a:pt x="398" y="154"/>
                  <a:pt x="366" y="154"/>
                </a:cubicBezTo>
                <a:lnTo>
                  <a:pt x="197" y="154"/>
                </a:lnTo>
                <a:lnTo>
                  <a:pt x="197" y="114"/>
                </a:lnTo>
                <a:close/>
                <a:moveTo>
                  <a:pt x="427" y="346"/>
                </a:moveTo>
                <a:lnTo>
                  <a:pt x="427" y="346"/>
                </a:lnTo>
                <a:lnTo>
                  <a:pt x="425" y="346"/>
                </a:lnTo>
                <a:cubicBezTo>
                  <a:pt x="424" y="345"/>
                  <a:pt x="423" y="345"/>
                  <a:pt x="422" y="345"/>
                </a:cubicBezTo>
                <a:lnTo>
                  <a:pt x="404" y="344"/>
                </a:lnTo>
                <a:lnTo>
                  <a:pt x="416" y="331"/>
                </a:lnTo>
                <a:cubicBezTo>
                  <a:pt x="442" y="304"/>
                  <a:pt x="456" y="268"/>
                  <a:pt x="456" y="231"/>
                </a:cubicBezTo>
                <a:lnTo>
                  <a:pt x="456" y="105"/>
                </a:lnTo>
                <a:cubicBezTo>
                  <a:pt x="456" y="104"/>
                  <a:pt x="456" y="103"/>
                  <a:pt x="456" y="103"/>
                </a:cubicBezTo>
                <a:lnTo>
                  <a:pt x="456" y="102"/>
                </a:lnTo>
                <a:lnTo>
                  <a:pt x="456" y="101"/>
                </a:lnTo>
                <a:cubicBezTo>
                  <a:pt x="456" y="99"/>
                  <a:pt x="456" y="97"/>
                  <a:pt x="456" y="95"/>
                </a:cubicBezTo>
                <a:lnTo>
                  <a:pt x="456" y="15"/>
                </a:lnTo>
                <a:cubicBezTo>
                  <a:pt x="456" y="7"/>
                  <a:pt x="449" y="0"/>
                  <a:pt x="441" y="0"/>
                </a:cubicBezTo>
                <a:lnTo>
                  <a:pt x="280" y="0"/>
                </a:lnTo>
                <a:cubicBezTo>
                  <a:pt x="217" y="0"/>
                  <a:pt x="165" y="51"/>
                  <a:pt x="165" y="114"/>
                </a:cubicBezTo>
                <a:lnTo>
                  <a:pt x="165" y="231"/>
                </a:lnTo>
                <a:cubicBezTo>
                  <a:pt x="165" y="268"/>
                  <a:pt x="180" y="304"/>
                  <a:pt x="206" y="331"/>
                </a:cubicBezTo>
                <a:lnTo>
                  <a:pt x="218" y="344"/>
                </a:lnTo>
                <a:lnTo>
                  <a:pt x="200" y="345"/>
                </a:lnTo>
                <a:cubicBezTo>
                  <a:pt x="199" y="345"/>
                  <a:pt x="198" y="345"/>
                  <a:pt x="196" y="346"/>
                </a:cubicBezTo>
                <a:lnTo>
                  <a:pt x="195" y="346"/>
                </a:lnTo>
                <a:cubicBezTo>
                  <a:pt x="86" y="356"/>
                  <a:pt x="0" y="450"/>
                  <a:pt x="0" y="559"/>
                </a:cubicBezTo>
                <a:lnTo>
                  <a:pt x="0" y="662"/>
                </a:lnTo>
                <a:cubicBezTo>
                  <a:pt x="0" y="670"/>
                  <a:pt x="7" y="678"/>
                  <a:pt x="16" y="678"/>
                </a:cubicBezTo>
                <a:lnTo>
                  <a:pt x="606" y="678"/>
                </a:lnTo>
                <a:cubicBezTo>
                  <a:pt x="615" y="678"/>
                  <a:pt x="622" y="670"/>
                  <a:pt x="622" y="662"/>
                </a:cubicBezTo>
                <a:lnTo>
                  <a:pt x="622" y="559"/>
                </a:lnTo>
                <a:cubicBezTo>
                  <a:pt x="622" y="450"/>
                  <a:pt x="536" y="356"/>
                  <a:pt x="427" y="346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Freeform 26">
            <a:extLst>
              <a:ext uri="{FF2B5EF4-FFF2-40B4-BE49-F238E27FC236}">
                <a16:creationId xmlns:a16="http://schemas.microsoft.com/office/drawing/2014/main" id="{8F08BF92-AFEC-8053-3B17-EF904D92EEAB}"/>
              </a:ext>
            </a:extLst>
          </p:cNvPr>
          <p:cNvSpPr/>
          <p:nvPr/>
        </p:nvSpPr>
        <p:spPr>
          <a:xfrm>
            <a:off x="8294834" y="4087512"/>
            <a:ext cx="603848" cy="604280"/>
          </a:xfrm>
          <a:custGeom>
            <a:avLst/>
            <a:gdLst/>
            <a:ahLst/>
            <a:cxnLst/>
            <a:rect l="l" t="t" r="r" b="b"/>
            <a:pathLst>
              <a:path w="812800" h="813382">
                <a:moveTo>
                  <a:pt x="205136" y="0"/>
                </a:moveTo>
                <a:lnTo>
                  <a:pt x="607664" y="0"/>
                </a:lnTo>
                <a:cubicBezTo>
                  <a:pt x="662070" y="0"/>
                  <a:pt x="714247" y="21612"/>
                  <a:pt x="752717" y="60083"/>
                </a:cubicBezTo>
                <a:cubicBezTo>
                  <a:pt x="791188" y="98553"/>
                  <a:pt x="812800" y="150730"/>
                  <a:pt x="812800" y="205136"/>
                </a:cubicBezTo>
                <a:lnTo>
                  <a:pt x="812800" y="608246"/>
                </a:lnTo>
                <a:cubicBezTo>
                  <a:pt x="812800" y="662651"/>
                  <a:pt x="791188" y="714828"/>
                  <a:pt x="752717" y="753299"/>
                </a:cubicBezTo>
                <a:cubicBezTo>
                  <a:pt x="714247" y="791769"/>
                  <a:pt x="662070" y="813382"/>
                  <a:pt x="607664" y="813382"/>
                </a:cubicBezTo>
                <a:lnTo>
                  <a:pt x="205136" y="813382"/>
                </a:lnTo>
                <a:cubicBezTo>
                  <a:pt x="150730" y="813382"/>
                  <a:pt x="98553" y="791769"/>
                  <a:pt x="60083" y="753299"/>
                </a:cubicBezTo>
                <a:cubicBezTo>
                  <a:pt x="21612" y="714828"/>
                  <a:pt x="0" y="662651"/>
                  <a:pt x="0" y="608246"/>
                </a:cubicBezTo>
                <a:lnTo>
                  <a:pt x="0" y="205136"/>
                </a:lnTo>
                <a:cubicBezTo>
                  <a:pt x="0" y="150730"/>
                  <a:pt x="21612" y="98553"/>
                  <a:pt x="60083" y="60083"/>
                </a:cubicBezTo>
                <a:cubicBezTo>
                  <a:pt x="98553" y="21612"/>
                  <a:pt x="150730" y="0"/>
                  <a:pt x="205136" y="0"/>
                </a:cubicBezTo>
                <a:close/>
              </a:path>
            </a:pathLst>
          </a:custGeom>
          <a:solidFill>
            <a:srgbClr val="13C045"/>
          </a:solidFill>
          <a:ln cap="rnd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469BA038-1A89-F46C-356C-776F376407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18700" y="4158704"/>
            <a:ext cx="405419" cy="439204"/>
          </a:xfrm>
          <a:prstGeom prst="rect">
            <a:avLst/>
          </a:prstGeom>
        </p:spPr>
      </p:pic>
      <p:sp>
        <p:nvSpPr>
          <p:cNvPr id="3" name="Título 4">
            <a:extLst>
              <a:ext uri="{FF2B5EF4-FFF2-40B4-BE49-F238E27FC236}">
                <a16:creationId xmlns:a16="http://schemas.microsoft.com/office/drawing/2014/main" id="{C3BE8BEB-8ABC-1371-2F2E-0EFDAFCE0FC1}"/>
              </a:ext>
            </a:extLst>
          </p:cNvPr>
          <p:cNvSpPr txBox="1">
            <a:spLocks/>
          </p:cNvSpPr>
          <p:nvPr/>
        </p:nvSpPr>
        <p:spPr>
          <a:xfrm>
            <a:off x="407164" y="512042"/>
            <a:ext cx="10226823" cy="6075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s-ES" sz="2000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13C045"/>
                </a:solidFill>
                <a:effectLst/>
                <a:uLnTx/>
                <a:uFillTx/>
                <a:latin typeface="ACHS Nueva Sans" pitchFamily="2" charset="0"/>
                <a:ea typeface="+mn-ea"/>
                <a:cs typeface="Arial" panose="020B0604020202020204" pitchFamily="34" charset="0"/>
              </a:rPr>
              <a:t>Resumen de beneficios 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13C045"/>
                </a:solidFill>
                <a:effectLst/>
                <a:uLnTx/>
                <a:uFillTx/>
                <a:latin typeface="ACHS Nueva Sans" pitchFamily="2" charset="0"/>
                <a:ea typeface="+mn-ea"/>
                <a:cs typeface="Arial" panose="020B0604020202020204" pitchFamily="34" charset="0"/>
              </a:rPr>
              <a:t>de Lesiones Graves y/o Fatales (LGF)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13C045"/>
              </a:solidFill>
              <a:effectLst/>
              <a:uLnTx/>
              <a:uFillTx/>
              <a:latin typeface="ACHS Nueva Sans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8E12426-1C83-B0DB-CE1E-3F63D513C8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73" imgH="476" progId="TCLayout.ActiveDocument.1">
                  <p:embed/>
                </p:oleObj>
              </mc:Choice>
              <mc:Fallback>
                <p:oleObj name="Diapositiva de think-cell" r:id="rId3" imgW="473" imgH="47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E12426-1C83-B0DB-CE1E-3F63D513C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8C1DA782-BAAD-6042-6E01-80645DF1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1" y="524225"/>
            <a:ext cx="9527859" cy="553091"/>
          </a:xfrm>
        </p:spPr>
        <p:txBody>
          <a:bodyPr vert="horz"/>
          <a:lstStyle/>
          <a:p>
            <a:r>
              <a:rPr lang="es-CL" sz="2400" b="0" dirty="0">
                <a:solidFill>
                  <a:srgbClr val="15C045"/>
                </a:solidFill>
                <a:latin typeface="ACHS Nueva Sans" pitchFamily="2" charset="0"/>
              </a:rPr>
              <a:t>Pasos para acceder a </a:t>
            </a:r>
            <a:r>
              <a:rPr lang="es-CL" sz="2400" dirty="0">
                <a:solidFill>
                  <a:schemeClr val="bg2">
                    <a:lumMod val="90000"/>
                    <a:lumOff val="10000"/>
                  </a:schemeClr>
                </a:solidFill>
                <a:latin typeface="ACHS Nueva Sans" pitchFamily="2" charset="0"/>
              </a:rPr>
              <a:t>LGF en </a:t>
            </a:r>
            <a:r>
              <a:rPr lang="es-CL" sz="2400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ACHS Nueva Sans" pitchFamily="2" charset="0"/>
              </a:rPr>
              <a:t>Achs</a:t>
            </a:r>
            <a:r>
              <a:rPr lang="es-CL" sz="2400" dirty="0">
                <a:solidFill>
                  <a:schemeClr val="bg2">
                    <a:lumMod val="90000"/>
                    <a:lumOff val="10000"/>
                  </a:schemeClr>
                </a:solidFill>
                <a:latin typeface="ACHS Nueva Sans" pitchFamily="2" charset="0"/>
              </a:rPr>
              <a:t> Virtual</a:t>
            </a:r>
            <a:r>
              <a:rPr lang="es-CL" sz="2400" dirty="0">
                <a:solidFill>
                  <a:srgbClr val="15C045"/>
                </a:solidFill>
                <a:latin typeface="ACHS Nueva Sans" pitchFamily="2" charset="0"/>
              </a:rPr>
              <a:t>,</a:t>
            </a:r>
            <a:r>
              <a:rPr lang="es-CL" sz="2400" b="0" dirty="0">
                <a:solidFill>
                  <a:srgbClr val="15C045"/>
                </a:solidFill>
                <a:latin typeface="ACHS Nueva Sans" pitchFamily="2" charset="0"/>
              </a:rPr>
              <a:t> revisa tus indicadores y conoce la </a:t>
            </a:r>
            <a:r>
              <a:rPr lang="es-CL" sz="2400" dirty="0">
                <a:solidFill>
                  <a:schemeClr val="bg2">
                    <a:lumMod val="90000"/>
                    <a:lumOff val="10000"/>
                  </a:schemeClr>
                </a:solidFill>
                <a:latin typeface="ACHS Nueva Sans" pitchFamily="2" charset="0"/>
              </a:rPr>
              <a:t>Guía de lesiones graves y fatales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C53FB5-8D3A-4D6E-5FA7-E749657E4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26316" y="5766979"/>
            <a:ext cx="10953109" cy="1936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Arial" panose="020B0604020202020204" pitchFamily="34" charset="0"/>
              </a:rPr>
              <a:t>¿Quiénes pueden acceder?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HS Nueva Sans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CHS Nueva Sans" pitchFamily="2" charset="0"/>
                <a:ea typeface="+mn-ea"/>
                <a:cs typeface="Arial" panose="020B0604020202020204" pitchFamily="34" charset="0"/>
              </a:rPr>
              <a:t>Todos los usuarios de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CHS Nueva Sans" pitchFamily="2" charset="0"/>
                <a:ea typeface="+mn-ea"/>
                <a:cs typeface="Arial" panose="020B0604020202020204" pitchFamily="34" charset="0"/>
              </a:rPr>
              <a:t>Achs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CHS Nueva Sans" pitchFamily="2" charset="0"/>
                <a:ea typeface="+mn-ea"/>
                <a:cs typeface="Arial" panose="020B0604020202020204" pitchFamily="34" charset="0"/>
              </a:rPr>
              <a:t> Virtual con </a:t>
            </a: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ans" pitchFamily="2" charset="0"/>
                <a:ea typeface="+mn-ea"/>
                <a:cs typeface="Arial" panose="020B0604020202020204" pitchFamily="34" charset="0"/>
              </a:rPr>
              <a:t>perfil empresa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CHS Nueva Sans" pitchFamily="2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CHS Nueva Sans" pitchFamily="2" charset="0"/>
                <a:ea typeface="+mn-ea"/>
                <a:cs typeface="Arial" panose="020B0604020202020204" pitchFamily="34" charset="0"/>
              </a:rPr>
              <a:t>admin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CHS Nueva Sans" pitchFamily="2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s-C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CHS Nueva Sans" pitchFamily="2" charset="0"/>
                <a:ea typeface="+mn-ea"/>
                <a:cs typeface="Arial" panose="020B0604020202020204" pitchFamily="34" charset="0"/>
              </a:rPr>
              <a:t>coadmin</a:t>
            </a:r>
            <a:r>
              <a:rPr kumimoji="0" lang="es-CL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CHS Nueva Sans" pitchFamily="2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9C832C-EA6B-E7B0-90C3-491A85BFBA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0B3AC-360D-4C0F-BB2D-EFC963FB8AB1}" type="slidenum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756ED8F-9FB8-94CD-02A3-7620DCAADD9C}"/>
              </a:ext>
            </a:extLst>
          </p:cNvPr>
          <p:cNvSpPr/>
          <p:nvPr/>
        </p:nvSpPr>
        <p:spPr>
          <a:xfrm>
            <a:off x="0" y="2133600"/>
            <a:ext cx="12192000" cy="3322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E9C238A-79C7-D924-A060-5550ABC4CB02}"/>
              </a:ext>
            </a:extLst>
          </p:cNvPr>
          <p:cNvSpPr/>
          <p:nvPr/>
        </p:nvSpPr>
        <p:spPr>
          <a:xfrm>
            <a:off x="998369" y="2324100"/>
            <a:ext cx="648000" cy="64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" pitchFamily="2" charset="77"/>
              </a:rPr>
              <a:t>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05B2F15-A5F0-5682-DFBA-D24195F02575}"/>
              </a:ext>
            </a:extLst>
          </p:cNvPr>
          <p:cNvSpPr/>
          <p:nvPr/>
        </p:nvSpPr>
        <p:spPr>
          <a:xfrm>
            <a:off x="4052037" y="2324100"/>
            <a:ext cx="648000" cy="64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" pitchFamily="2" charset="77"/>
              </a:rPr>
              <a:t>2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9FA4065-908F-4E30-E58E-DD4663471B42}"/>
              </a:ext>
            </a:extLst>
          </p:cNvPr>
          <p:cNvSpPr/>
          <p:nvPr/>
        </p:nvSpPr>
        <p:spPr>
          <a:xfrm>
            <a:off x="7105705" y="2324100"/>
            <a:ext cx="648000" cy="64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" pitchFamily="2" charset="77"/>
              </a:rPr>
              <a:t>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C5FB03-14DA-D13E-41B4-E5FFBAF68E5C}"/>
              </a:ext>
            </a:extLst>
          </p:cNvPr>
          <p:cNvSpPr txBox="1"/>
          <p:nvPr/>
        </p:nvSpPr>
        <p:spPr>
          <a:xfrm>
            <a:off x="773350" y="3135694"/>
            <a:ext cx="1746037" cy="375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Con tu perfil de 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Achs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 Virtual  empresa accede a la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Gestión preventiva” (ícono cono)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D82A374-5341-B8B9-50D0-DF50FC33FDDD}"/>
              </a:ext>
            </a:extLst>
          </p:cNvPr>
          <p:cNvSpPr txBox="1"/>
          <p:nvPr/>
        </p:nvSpPr>
        <p:spPr>
          <a:xfrm>
            <a:off x="3827018" y="3104229"/>
            <a:ext cx="1746037" cy="375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Presiona en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 “Reportería”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para desplegar las opciones disponibles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4E72BF8-BE8E-73E8-0A4E-E941543EBDD7}"/>
              </a:ext>
            </a:extLst>
          </p:cNvPr>
          <p:cNvSpPr txBox="1"/>
          <p:nvPr/>
        </p:nvSpPr>
        <p:spPr>
          <a:xfrm>
            <a:off x="6635202" y="3135694"/>
            <a:ext cx="1746037" cy="375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Selecciona del menú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y accede a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“Lesiones graves y/o fatales“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9B23993-1E1B-653A-0003-82E63E213D20}"/>
              </a:ext>
            </a:extLst>
          </p:cNvPr>
          <p:cNvCxnSpPr>
            <a:cxnSpLocks/>
          </p:cNvCxnSpPr>
          <p:nvPr/>
        </p:nvCxnSpPr>
        <p:spPr>
          <a:xfrm>
            <a:off x="1765078" y="2638575"/>
            <a:ext cx="2171124" cy="95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hlinkClick r:id="rId5"/>
            <a:extLst>
              <a:ext uri="{FF2B5EF4-FFF2-40B4-BE49-F238E27FC236}">
                <a16:creationId xmlns:a16="http://schemas.microsoft.com/office/drawing/2014/main" id="{AEA81D95-DC66-D4D5-BEC1-FFAE1285E97D}"/>
              </a:ext>
            </a:extLst>
          </p:cNvPr>
          <p:cNvSpPr/>
          <p:nvPr/>
        </p:nvSpPr>
        <p:spPr>
          <a:xfrm>
            <a:off x="773350" y="4678148"/>
            <a:ext cx="3851173" cy="5253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Revisa tus potenciales LGF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2CC97348-F609-5500-3D01-C283E95307B7}"/>
              </a:ext>
            </a:extLst>
          </p:cNvPr>
          <p:cNvSpPr/>
          <p:nvPr/>
        </p:nvSpPr>
        <p:spPr>
          <a:xfrm>
            <a:off x="10159374" y="2324100"/>
            <a:ext cx="648000" cy="648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" pitchFamily="2" charset="77"/>
              </a:rPr>
              <a:t>4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D070AD0-160A-0B0B-5BEA-D135342E2CCF}"/>
              </a:ext>
            </a:extLst>
          </p:cNvPr>
          <p:cNvSpPr txBox="1"/>
          <p:nvPr/>
        </p:nvSpPr>
        <p:spPr>
          <a:xfrm>
            <a:off x="9052560" y="3115684"/>
            <a:ext cx="2608869" cy="3758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/>
                <a:ea typeface="+mn-ea"/>
                <a:cs typeface="+mn-cs"/>
              </a:rPr>
              <a:t>Desde las recomendaciones o desde el menú ve a la “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/>
                <a:ea typeface="+mn-ea"/>
                <a:cs typeface="+mn-cs"/>
              </a:rPr>
              <a:t>Guía de LGF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/>
                <a:ea typeface="+mn-ea"/>
                <a:cs typeface="+mn-cs"/>
              </a:rPr>
              <a:t>” revisa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/>
                <a:ea typeface="+mn-ea"/>
                <a:cs typeface="+mn-cs"/>
              </a:rPr>
              <a:t>capacitaciones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/>
                <a:ea typeface="+mn-ea"/>
                <a:cs typeface="+mn-cs"/>
              </a:rPr>
              <a:t> según precursores , herramientas de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/>
                <a:ea typeface="+mn-ea"/>
                <a:cs typeface="+mn-cs"/>
              </a:rPr>
              <a:t>autoevaluación y de verificación y control críticos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8F6DA2BB-2FE1-78E0-A5ED-8B0BB42A2903}"/>
              </a:ext>
            </a:extLst>
          </p:cNvPr>
          <p:cNvCxnSpPr>
            <a:cxnSpLocks/>
          </p:cNvCxnSpPr>
          <p:nvPr/>
        </p:nvCxnSpPr>
        <p:spPr>
          <a:xfrm>
            <a:off x="4817308" y="2648100"/>
            <a:ext cx="2171124" cy="95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D0AF915-EA8D-35E5-A021-B334BE17F606}"/>
              </a:ext>
            </a:extLst>
          </p:cNvPr>
          <p:cNvCxnSpPr>
            <a:cxnSpLocks/>
          </p:cNvCxnSpPr>
          <p:nvPr/>
        </p:nvCxnSpPr>
        <p:spPr>
          <a:xfrm>
            <a:off x="7870977" y="2638830"/>
            <a:ext cx="2171124" cy="95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3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55434-CF6A-31EF-B966-287C43F4C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CFC735F-7642-5D35-9A36-F9BE84783E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73" imgH="476" progId="TCLayout.ActiveDocument.1">
                  <p:embed/>
                </p:oleObj>
              </mc:Choice>
              <mc:Fallback>
                <p:oleObj name="Diapositiva de think-cell" r:id="rId3" imgW="473" imgH="47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FC735F-7642-5D35-9A36-F9BE84783E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1199785C-4939-1B67-7DD7-E2D52B500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483" y="1880079"/>
            <a:ext cx="10451639" cy="48639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BD8638-88C9-9F88-5A31-F44BA146A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25" y="603922"/>
            <a:ext cx="9680259" cy="608400"/>
          </a:xfrm>
        </p:spPr>
        <p:txBody>
          <a:bodyPr vert="horz"/>
          <a:lstStyle/>
          <a:p>
            <a:r>
              <a:rPr lang="es-CL" sz="2400" dirty="0">
                <a:latin typeface="ACHS Nueva Sans" pitchFamily="2" charset="0"/>
              </a:rPr>
              <a:t>1 y 2.- </a:t>
            </a:r>
            <a:r>
              <a:rPr lang="es-CL" sz="2400" b="0" dirty="0">
                <a:latin typeface="ACHS Nueva Sans" pitchFamily="2" charset="0"/>
              </a:rPr>
              <a:t>Revisa el </a:t>
            </a:r>
            <a:r>
              <a:rPr lang="es-CL" sz="2400" dirty="0">
                <a:latin typeface="ACHS Nueva Sans" pitchFamily="2" charset="0"/>
              </a:rPr>
              <a:t>índice de exposición a lesiones graves y/ o fatales desde </a:t>
            </a:r>
            <a:r>
              <a:rPr lang="es-CL" sz="2400" dirty="0" err="1">
                <a:latin typeface="ACHS Nueva Sans" pitchFamily="2" charset="0"/>
              </a:rPr>
              <a:t>Achs</a:t>
            </a:r>
            <a:r>
              <a:rPr lang="es-CL" sz="2400" dirty="0">
                <a:latin typeface="ACHS Nueva Sans" pitchFamily="2" charset="0"/>
              </a:rPr>
              <a:t> Virtual, </a:t>
            </a:r>
            <a:r>
              <a:rPr lang="es-CL" sz="2400" b="0" dirty="0">
                <a:solidFill>
                  <a:schemeClr val="bg2">
                    <a:lumMod val="90000"/>
                    <a:lumOff val="10000"/>
                  </a:schemeClr>
                </a:solidFill>
                <a:latin typeface="ACHS Nueva Sans" pitchFamily="2" charset="0"/>
              </a:rPr>
              <a:t>con los siguientes pasos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3C68C7-AC68-1DE4-221C-F80FB4D7B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0B3AC-360D-4C0F-BB2D-EFC963FB8AB1}" type="slidenum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D07AB24D-FEFE-58CB-CBB4-6A56F42ABD8C}"/>
              </a:ext>
            </a:extLst>
          </p:cNvPr>
          <p:cNvSpPr/>
          <p:nvPr/>
        </p:nvSpPr>
        <p:spPr>
          <a:xfrm>
            <a:off x="453670" y="3779575"/>
            <a:ext cx="439077" cy="439077"/>
          </a:xfrm>
          <a:prstGeom prst="ellipse">
            <a:avLst/>
          </a:prstGeom>
          <a:solidFill>
            <a:srgbClr val="FC9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" pitchFamily="2" charset="77"/>
              </a:rPr>
              <a:t>A</a:t>
            </a: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5EA35147-44DB-9DAB-8FED-E4943EB73D3B}"/>
              </a:ext>
            </a:extLst>
          </p:cNvPr>
          <p:cNvSpPr/>
          <p:nvPr/>
        </p:nvSpPr>
        <p:spPr>
          <a:xfrm>
            <a:off x="934887" y="4041910"/>
            <a:ext cx="435685" cy="396851"/>
          </a:xfrm>
          <a:prstGeom prst="roundRect">
            <a:avLst/>
          </a:prstGeom>
          <a:noFill/>
          <a:ln w="38100">
            <a:solidFill>
              <a:srgbClr val="FC9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666F30B2-C568-C03E-6F74-3DC62CDFB318}"/>
              </a:ext>
            </a:extLst>
          </p:cNvPr>
          <p:cNvSpPr/>
          <p:nvPr/>
        </p:nvSpPr>
        <p:spPr>
          <a:xfrm>
            <a:off x="1441012" y="4769192"/>
            <a:ext cx="1562450" cy="396851"/>
          </a:xfrm>
          <a:prstGeom prst="roundRect">
            <a:avLst/>
          </a:prstGeom>
          <a:noFill/>
          <a:ln w="38100">
            <a:solidFill>
              <a:srgbClr val="FC9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id="{FC7B1AFE-14A9-74A5-F0FA-C87B85EC0050}"/>
              </a:ext>
            </a:extLst>
          </p:cNvPr>
          <p:cNvSpPr/>
          <p:nvPr/>
        </p:nvSpPr>
        <p:spPr>
          <a:xfrm>
            <a:off x="1404034" y="3815208"/>
            <a:ext cx="1636406" cy="341024"/>
          </a:xfrm>
          <a:prstGeom prst="roundRect">
            <a:avLst/>
          </a:prstGeom>
          <a:noFill/>
          <a:ln w="38100">
            <a:solidFill>
              <a:srgbClr val="FC9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err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5C5B21-DF34-D55D-35F9-F638D627A6C2}"/>
              </a:ext>
            </a:extLst>
          </p:cNvPr>
          <p:cNvSpPr txBox="1"/>
          <p:nvPr/>
        </p:nvSpPr>
        <p:spPr>
          <a:xfrm>
            <a:off x="428325" y="1391870"/>
            <a:ext cx="5713961" cy="4334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Primero, desde el nuevo acceso de </a:t>
            </a:r>
            <a:r>
              <a:rPr kumimoji="0" lang="es-C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Achs</a:t>
            </a: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 Virtual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1285DC-F4A1-8BF7-02F0-842DB0651A5E}"/>
              </a:ext>
            </a:extLst>
          </p:cNvPr>
          <p:cNvSpPr/>
          <p:nvPr/>
        </p:nvSpPr>
        <p:spPr>
          <a:xfrm>
            <a:off x="3312981" y="2420201"/>
            <a:ext cx="8087706" cy="4220011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52400F4-B144-9757-6289-B1FA4C8662F0}"/>
              </a:ext>
            </a:extLst>
          </p:cNvPr>
          <p:cNvSpPr txBox="1"/>
          <p:nvPr/>
        </p:nvSpPr>
        <p:spPr>
          <a:xfrm>
            <a:off x="6781520" y="2939783"/>
            <a:ext cx="3348000" cy="7741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Con tu perfil empresa accede a la </a:t>
            </a: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Gestión preventiva  (ícono cono)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DFE7CD9-528F-F47F-5675-437AB716BC71}"/>
              </a:ext>
            </a:extLst>
          </p:cNvPr>
          <p:cNvSpPr txBox="1"/>
          <p:nvPr/>
        </p:nvSpPr>
        <p:spPr>
          <a:xfrm>
            <a:off x="6781520" y="3805102"/>
            <a:ext cx="3348000" cy="375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Despliega en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 “Reportería”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70102A9-D7E1-E1CF-2C45-420B000CD802}"/>
              </a:ext>
            </a:extLst>
          </p:cNvPr>
          <p:cNvSpPr txBox="1"/>
          <p:nvPr/>
        </p:nvSpPr>
        <p:spPr>
          <a:xfrm>
            <a:off x="6781520" y="4510943"/>
            <a:ext cx="3348000" cy="375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Selecciona del menú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 “Lesiones graves y/o fatales “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71EE719-2DBC-1410-75E8-25D933DB56A7}"/>
              </a:ext>
            </a:extLst>
          </p:cNvPr>
          <p:cNvSpPr/>
          <p:nvPr/>
        </p:nvSpPr>
        <p:spPr>
          <a:xfrm>
            <a:off x="3143176" y="3660354"/>
            <a:ext cx="463126" cy="463126"/>
          </a:xfrm>
          <a:prstGeom prst="ellipse">
            <a:avLst/>
          </a:prstGeom>
          <a:solidFill>
            <a:srgbClr val="FC9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" pitchFamily="2" charset="77"/>
              </a:rPr>
              <a:t>B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95B08803-D676-50F3-34AE-58B980445B04}"/>
              </a:ext>
            </a:extLst>
          </p:cNvPr>
          <p:cNvSpPr/>
          <p:nvPr/>
        </p:nvSpPr>
        <p:spPr>
          <a:xfrm>
            <a:off x="3143176" y="4692689"/>
            <a:ext cx="463461" cy="463461"/>
          </a:xfrm>
          <a:prstGeom prst="ellipse">
            <a:avLst/>
          </a:prstGeom>
          <a:solidFill>
            <a:srgbClr val="FC9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" pitchFamily="2" charset="77"/>
              </a:rPr>
              <a:t>C</a:t>
            </a:r>
          </a:p>
        </p:txBody>
      </p:sp>
      <p:sp>
        <p:nvSpPr>
          <p:cNvPr id="14" name="Bocadillo: rectángulo 13">
            <a:extLst>
              <a:ext uri="{FF2B5EF4-FFF2-40B4-BE49-F238E27FC236}">
                <a16:creationId xmlns:a16="http://schemas.microsoft.com/office/drawing/2014/main" id="{B5E5F12F-AD11-D009-20EA-841AF8D2A975}"/>
              </a:ext>
            </a:extLst>
          </p:cNvPr>
          <p:cNvSpPr/>
          <p:nvPr/>
        </p:nvSpPr>
        <p:spPr>
          <a:xfrm>
            <a:off x="3793393" y="2632928"/>
            <a:ext cx="1528901" cy="867489"/>
          </a:xfrm>
          <a:prstGeom prst="wedgeRectCallout">
            <a:avLst>
              <a:gd name="adj1" fmla="val -94932"/>
              <a:gd name="adj2" fmla="val 40026"/>
            </a:avLst>
          </a:prstGeom>
          <a:solidFill>
            <a:srgbClr val="15C045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Nuevo menú de 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Achs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 Virtual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3A3AF8A-D408-5170-9B6E-99A7724FBD6D}"/>
              </a:ext>
            </a:extLst>
          </p:cNvPr>
          <p:cNvSpPr txBox="1"/>
          <p:nvPr/>
        </p:nvSpPr>
        <p:spPr>
          <a:xfrm>
            <a:off x="4741983" y="5766151"/>
            <a:ext cx="5587717" cy="6011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1200" cap="none" spc="0" normalizeH="0" baseline="0" noProof="0" dirty="0">
                <a:ln>
                  <a:noFill/>
                </a:ln>
                <a:solidFill>
                  <a:srgbClr val="13C045">
                    <a:lumMod val="5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… luego cada empresa pueden revisar el “Índice de exposición a LGF” como te presentamos a continuación</a:t>
            </a:r>
          </a:p>
        </p:txBody>
      </p:sp>
      <p:pic>
        <p:nvPicPr>
          <p:cNvPr id="95" name="Gráfico 94" descr="Fin con relleno sólido">
            <a:extLst>
              <a:ext uri="{FF2B5EF4-FFF2-40B4-BE49-F238E27FC236}">
                <a16:creationId xmlns:a16="http://schemas.microsoft.com/office/drawing/2014/main" id="{47BAAFF4-D2D1-8A61-F996-90A785175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82299" y="5702135"/>
            <a:ext cx="491164" cy="491164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A51D3B0-4C84-0A25-7433-5D51E29FFAAA}"/>
              </a:ext>
            </a:extLst>
          </p:cNvPr>
          <p:cNvSpPr/>
          <p:nvPr/>
        </p:nvSpPr>
        <p:spPr>
          <a:xfrm>
            <a:off x="6232960" y="2969150"/>
            <a:ext cx="439077" cy="439077"/>
          </a:xfrm>
          <a:prstGeom prst="ellipse">
            <a:avLst/>
          </a:prstGeom>
          <a:solidFill>
            <a:srgbClr val="FC9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" pitchFamily="2" charset="77"/>
              </a:rPr>
              <a:t>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E882BD5-E9C4-CA96-08D1-8C04FCB9F6E7}"/>
              </a:ext>
            </a:extLst>
          </p:cNvPr>
          <p:cNvSpPr/>
          <p:nvPr/>
        </p:nvSpPr>
        <p:spPr>
          <a:xfrm>
            <a:off x="6233492" y="3661897"/>
            <a:ext cx="463126" cy="463126"/>
          </a:xfrm>
          <a:prstGeom prst="ellipse">
            <a:avLst/>
          </a:prstGeom>
          <a:solidFill>
            <a:srgbClr val="FC9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" pitchFamily="2" charset="77"/>
              </a:rPr>
              <a:t>B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B81CB65-5AE2-F9A6-676E-6EB93560F4B2}"/>
              </a:ext>
            </a:extLst>
          </p:cNvPr>
          <p:cNvSpPr/>
          <p:nvPr/>
        </p:nvSpPr>
        <p:spPr>
          <a:xfrm>
            <a:off x="6228014" y="4491431"/>
            <a:ext cx="463461" cy="463461"/>
          </a:xfrm>
          <a:prstGeom prst="ellipse">
            <a:avLst/>
          </a:prstGeom>
          <a:solidFill>
            <a:srgbClr val="FC9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HS Nueva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6045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A0D147F-B833-2FBF-986F-C2D73E9F02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73" imgH="476" progId="TCLayout.ActiveDocument.1">
                  <p:embed/>
                </p:oleObj>
              </mc:Choice>
              <mc:Fallback>
                <p:oleObj name="Diapositiva de think-cell" r:id="rId4" imgW="473" imgH="47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A0D147F-B833-2FBF-986F-C2D73E9F0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A1B229E0-55B5-D6B3-74C9-E9E771ED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78" y="526428"/>
            <a:ext cx="10674645" cy="608400"/>
          </a:xfrm>
        </p:spPr>
        <p:txBody>
          <a:bodyPr vert="horz"/>
          <a:lstStyle/>
          <a:p>
            <a:r>
              <a:rPr lang="es-CL" sz="2400" dirty="0">
                <a:latin typeface="ACHS Nueva Sans" pitchFamily="2" charset="0"/>
              </a:rPr>
              <a:t>3.- Primero </a:t>
            </a:r>
            <a:r>
              <a:rPr lang="es-CL" sz="2400" b="0" dirty="0">
                <a:latin typeface="ACHS Nueva Sans" pitchFamily="2" charset="0"/>
              </a:rPr>
              <a:t>verás el </a:t>
            </a:r>
            <a:r>
              <a:rPr lang="es-CL" sz="2400" dirty="0">
                <a:solidFill>
                  <a:schemeClr val="accent1"/>
                </a:solidFill>
                <a:latin typeface="ACHS Nueva Sans" pitchFamily="2" charset="0"/>
              </a:rPr>
              <a:t>índice de exposición mensual</a:t>
            </a:r>
            <a:r>
              <a:rPr lang="es-CL" sz="2400" b="0" dirty="0">
                <a:solidFill>
                  <a:schemeClr val="accent1"/>
                </a:solidFill>
                <a:latin typeface="ACHS Nueva Sans" pitchFamily="2" charset="0"/>
              </a:rPr>
              <a:t>, puedes </a:t>
            </a:r>
            <a:r>
              <a:rPr lang="es-CL" sz="2400" dirty="0">
                <a:solidFill>
                  <a:schemeClr val="accent1"/>
                </a:solidFill>
                <a:latin typeface="ACHS Nueva Sans" pitchFamily="2" charset="0"/>
              </a:rPr>
              <a:t>consultar por otros periodos </a:t>
            </a:r>
            <a:r>
              <a:rPr lang="es-CL" sz="2400" b="0" dirty="0">
                <a:latin typeface="ACHS Nueva Sans" pitchFamily="2" charset="0"/>
              </a:rPr>
              <a:t>y descargar un detalle en </a:t>
            </a:r>
            <a:r>
              <a:rPr lang="es-CL" sz="2400" dirty="0">
                <a:solidFill>
                  <a:schemeClr val="bg2"/>
                </a:solidFill>
                <a:latin typeface="ACHS Nueva Sans" pitchFamily="2" charset="0"/>
              </a:rPr>
              <a:t>Excel para conocer casos consumados </a:t>
            </a:r>
            <a:r>
              <a:rPr lang="es-CL" sz="2400" b="0" dirty="0">
                <a:latin typeface="ACHS Nueva Sans" pitchFamily="2" charset="0"/>
              </a:rPr>
              <a:t>y potenciales identificados por el modelo IA</a:t>
            </a:r>
            <a:endParaRPr lang="es-CL" sz="2400" b="0" dirty="0">
              <a:solidFill>
                <a:schemeClr val="bg2">
                  <a:lumMod val="90000"/>
                  <a:lumOff val="10000"/>
                </a:schemeClr>
              </a:solidFill>
              <a:latin typeface="ACHS Nueva Sans" pitchFamily="2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2F6CA1-4CDE-5E32-3A02-66395681A1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0B3AC-360D-4C0F-BB2D-EFC963FB8AB1}" type="slidenum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Freeform 4">
            <a:extLst>
              <a:ext uri="{FF2B5EF4-FFF2-40B4-BE49-F238E27FC236}">
                <a16:creationId xmlns:a16="http://schemas.microsoft.com/office/drawing/2014/main" id="{1231137C-0DDE-7D7B-8738-C1176DAE361D}"/>
              </a:ext>
            </a:extLst>
          </p:cNvPr>
          <p:cNvSpPr/>
          <p:nvPr/>
        </p:nvSpPr>
        <p:spPr>
          <a:xfrm>
            <a:off x="-59653" y="1703246"/>
            <a:ext cx="10674645" cy="5034788"/>
          </a:xfrm>
          <a:custGeom>
            <a:avLst/>
            <a:gdLst/>
            <a:ahLst/>
            <a:cxnLst/>
            <a:rect l="l" t="t" r="r" b="b"/>
            <a:pathLst>
              <a:path w="5807134" h="3552030">
                <a:moveTo>
                  <a:pt x="0" y="0"/>
                </a:moveTo>
                <a:lnTo>
                  <a:pt x="5807134" y="0"/>
                </a:lnTo>
                <a:lnTo>
                  <a:pt x="5807134" y="3552030"/>
                </a:lnTo>
                <a:lnTo>
                  <a:pt x="0" y="35520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7CFDB5B8-8C56-A6E6-F75D-FAE54B1B8018}"/>
              </a:ext>
            </a:extLst>
          </p:cNvPr>
          <p:cNvSpPr txBox="1"/>
          <p:nvPr/>
        </p:nvSpPr>
        <p:spPr>
          <a:xfrm>
            <a:off x="9896940" y="3980524"/>
            <a:ext cx="2441674" cy="375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Consulta otros periodos mensuales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rgbClr val="004C14">
                  <a:lumMod val="90000"/>
                  <a:lumOff val="10000"/>
                </a:srgbClr>
              </a:solidFill>
              <a:effectLst/>
              <a:uLnTx/>
              <a:uFillTx/>
              <a:latin typeface="ACHS Nueva Sans" pitchFamily="2" charset="0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DFB2F14-80C1-9CAB-9068-7A5DC6922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866" y="1942747"/>
            <a:ext cx="8485841" cy="4184665"/>
          </a:xfrm>
          <a:prstGeom prst="rect">
            <a:avLst/>
          </a:prstGeom>
        </p:spPr>
      </p:pic>
      <p:sp>
        <p:nvSpPr>
          <p:cNvPr id="72" name="Flecha: pentágono 71">
            <a:extLst>
              <a:ext uri="{FF2B5EF4-FFF2-40B4-BE49-F238E27FC236}">
                <a16:creationId xmlns:a16="http://schemas.microsoft.com/office/drawing/2014/main" id="{CEFB707B-A67E-9B6B-5174-A0C1E716B32C}"/>
              </a:ext>
            </a:extLst>
          </p:cNvPr>
          <p:cNvSpPr/>
          <p:nvPr/>
        </p:nvSpPr>
        <p:spPr>
          <a:xfrm>
            <a:off x="9878184" y="3699947"/>
            <a:ext cx="414670" cy="234291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D0A77AD3-D20C-5F09-822C-7D9C256D948F}"/>
              </a:ext>
            </a:extLst>
          </p:cNvPr>
          <p:cNvCxnSpPr>
            <a:cxnSpLocks/>
          </p:cNvCxnSpPr>
          <p:nvPr/>
        </p:nvCxnSpPr>
        <p:spPr>
          <a:xfrm>
            <a:off x="9246831" y="3817091"/>
            <a:ext cx="648000" cy="0"/>
          </a:xfrm>
          <a:prstGeom prst="line">
            <a:avLst/>
          </a:prstGeom>
          <a:ln w="44450"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>
            <a:extLst>
              <a:ext uri="{FF2B5EF4-FFF2-40B4-BE49-F238E27FC236}">
                <a16:creationId xmlns:a16="http://schemas.microsoft.com/office/drawing/2014/main" id="{99BF1DB6-BA1C-7AC7-C8A4-551DEE0969C4}"/>
              </a:ext>
            </a:extLst>
          </p:cNvPr>
          <p:cNvSpPr txBox="1"/>
          <p:nvPr/>
        </p:nvSpPr>
        <p:spPr>
          <a:xfrm>
            <a:off x="9896940" y="4910495"/>
            <a:ext cx="2441674" cy="375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Listado de potenciales o consumados por fecha de admisión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rgbClr val="004C14">
                  <a:lumMod val="90000"/>
                  <a:lumOff val="10000"/>
                </a:srgbClr>
              </a:solidFill>
              <a:effectLst/>
              <a:uLnTx/>
              <a:uFillTx/>
              <a:latin typeface="ACHS Nueva Sans" pitchFamily="2" charset="0"/>
              <a:ea typeface="+mn-ea"/>
              <a:cs typeface="+mn-cs"/>
            </a:endParaRPr>
          </a:p>
        </p:txBody>
      </p:sp>
      <p:sp>
        <p:nvSpPr>
          <p:cNvPr id="78" name="Flecha: pentágono 77">
            <a:extLst>
              <a:ext uri="{FF2B5EF4-FFF2-40B4-BE49-F238E27FC236}">
                <a16:creationId xmlns:a16="http://schemas.microsoft.com/office/drawing/2014/main" id="{42476C3D-1B5B-951D-D673-CBE057A54E9D}"/>
              </a:ext>
            </a:extLst>
          </p:cNvPr>
          <p:cNvSpPr/>
          <p:nvPr/>
        </p:nvSpPr>
        <p:spPr>
          <a:xfrm>
            <a:off x="9878184" y="4629918"/>
            <a:ext cx="414670" cy="234291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B009110A-394A-C483-CC55-E77045DCB6B0}"/>
              </a:ext>
            </a:extLst>
          </p:cNvPr>
          <p:cNvCxnSpPr>
            <a:cxnSpLocks/>
          </p:cNvCxnSpPr>
          <p:nvPr/>
        </p:nvCxnSpPr>
        <p:spPr>
          <a:xfrm>
            <a:off x="9246831" y="4747062"/>
            <a:ext cx="648000" cy="0"/>
          </a:xfrm>
          <a:prstGeom prst="line">
            <a:avLst/>
          </a:prstGeom>
          <a:ln w="44450"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1AE2F511-5CAF-F6F7-FF70-672DFE4E62E9}"/>
              </a:ext>
            </a:extLst>
          </p:cNvPr>
          <p:cNvSpPr txBox="1"/>
          <p:nvPr/>
        </p:nvSpPr>
        <p:spPr>
          <a:xfrm>
            <a:off x="9888361" y="5917202"/>
            <a:ext cx="2441674" cy="375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Descarga de Excel mensual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rgbClr val="004C14">
                  <a:lumMod val="90000"/>
                  <a:lumOff val="10000"/>
                </a:srgbClr>
              </a:solidFill>
              <a:effectLst/>
              <a:uLnTx/>
              <a:uFillTx/>
              <a:latin typeface="ACHS Nueva Sans" pitchFamily="2" charset="0"/>
              <a:ea typeface="+mn-ea"/>
              <a:cs typeface="+mn-cs"/>
            </a:endParaRPr>
          </a:p>
        </p:txBody>
      </p:sp>
      <p:sp>
        <p:nvSpPr>
          <p:cNvPr id="81" name="Flecha: pentágono 80">
            <a:extLst>
              <a:ext uri="{FF2B5EF4-FFF2-40B4-BE49-F238E27FC236}">
                <a16:creationId xmlns:a16="http://schemas.microsoft.com/office/drawing/2014/main" id="{3DF97031-75ED-1F9E-ED49-F0A24118B978}"/>
              </a:ext>
            </a:extLst>
          </p:cNvPr>
          <p:cNvSpPr/>
          <p:nvPr/>
        </p:nvSpPr>
        <p:spPr>
          <a:xfrm>
            <a:off x="9859430" y="5614336"/>
            <a:ext cx="414670" cy="234291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E369C1DA-1761-AD38-EB78-2BE0BA64DFAB}"/>
              </a:ext>
            </a:extLst>
          </p:cNvPr>
          <p:cNvCxnSpPr>
            <a:cxnSpLocks/>
          </p:cNvCxnSpPr>
          <p:nvPr/>
        </p:nvCxnSpPr>
        <p:spPr>
          <a:xfrm>
            <a:off x="6205919" y="5731480"/>
            <a:ext cx="3670158" cy="0"/>
          </a:xfrm>
          <a:prstGeom prst="line">
            <a:avLst/>
          </a:prstGeom>
          <a:ln w="44450"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81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EC848-5EEF-DDDA-DB91-817905BA5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C349DFF-2C1D-821C-EF21-7AD67D444BF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73" imgH="476" progId="TCLayout.ActiveDocument.1">
                  <p:embed/>
                </p:oleObj>
              </mc:Choice>
              <mc:Fallback>
                <p:oleObj name="Diapositiva de think-cell" r:id="rId3" imgW="473" imgH="47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349DFF-2C1D-821C-EF21-7AD67D444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9733280C-B7DE-CF3C-C390-57A9CE389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23" y="3557393"/>
            <a:ext cx="8538985" cy="30153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42C858-42F7-329F-75AC-FAFDD272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07" y="583751"/>
            <a:ext cx="10462696" cy="608400"/>
          </a:xfrm>
        </p:spPr>
        <p:txBody>
          <a:bodyPr vert="horz"/>
          <a:lstStyle/>
          <a:p>
            <a:r>
              <a:rPr lang="es-CL" sz="2400" b="0" dirty="0">
                <a:latin typeface="ACHS Nueva Sans" pitchFamily="2" charset="0"/>
              </a:rPr>
              <a:t>También puedes revisar el </a:t>
            </a:r>
            <a:r>
              <a:rPr lang="es-CL" sz="2400" dirty="0">
                <a:latin typeface="ACHS Nueva Sans" pitchFamily="2" charset="0"/>
              </a:rPr>
              <a:t>índice de exposición consolidado de los últimos 12 meses</a:t>
            </a:r>
            <a:endParaRPr lang="es-CL" sz="2400" dirty="0">
              <a:solidFill>
                <a:schemeClr val="bg2">
                  <a:lumMod val="90000"/>
                  <a:lumOff val="10000"/>
                </a:schemeClr>
              </a:solidFill>
              <a:latin typeface="ACHS Nueva Sans" pitchFamily="2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EF6DD5-43AD-1003-42AF-EEA2753F28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0B3AC-360D-4C0F-BB2D-EFC963FB8AB1}" type="slidenum">
              <a:rPr kumimoji="0" lang="es-C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L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AC697C0F-2E67-4A97-CFF5-23A1C66CD1B9}"/>
              </a:ext>
            </a:extLst>
          </p:cNvPr>
          <p:cNvSpPr txBox="1"/>
          <p:nvPr/>
        </p:nvSpPr>
        <p:spPr>
          <a:xfrm>
            <a:off x="9122240" y="5450799"/>
            <a:ext cx="3203569" cy="7018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Descarga de </a:t>
            </a: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Excel mensual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, conoce potenciales del modelo y consumados últimos 12 meses, donde ocurrieron y otros antecedentes</a:t>
            </a:r>
            <a:endParaRPr kumimoji="0" lang="es-CL" sz="1200" b="1" i="0" u="none" strike="noStrike" kern="1200" cap="none" spc="0" normalizeH="0" baseline="0" noProof="0" dirty="0">
              <a:ln>
                <a:noFill/>
              </a:ln>
              <a:solidFill>
                <a:srgbClr val="004C14">
                  <a:lumMod val="90000"/>
                  <a:lumOff val="10000"/>
                </a:srgbClr>
              </a:solidFill>
              <a:effectLst/>
              <a:uLnTx/>
              <a:uFillTx/>
              <a:latin typeface="ACHS Nueva Sans" pitchFamily="2" charset="0"/>
              <a:ea typeface="+mn-ea"/>
              <a:cs typeface="+mn-cs"/>
            </a:endParaRPr>
          </a:p>
        </p:txBody>
      </p:sp>
      <p:sp>
        <p:nvSpPr>
          <p:cNvPr id="81" name="Flecha: pentágono 80">
            <a:extLst>
              <a:ext uri="{FF2B5EF4-FFF2-40B4-BE49-F238E27FC236}">
                <a16:creationId xmlns:a16="http://schemas.microsoft.com/office/drawing/2014/main" id="{20435F53-DF82-3C72-4B94-5AA340CFEFFB}"/>
              </a:ext>
            </a:extLst>
          </p:cNvPr>
          <p:cNvSpPr/>
          <p:nvPr/>
        </p:nvSpPr>
        <p:spPr>
          <a:xfrm>
            <a:off x="9122240" y="6257732"/>
            <a:ext cx="443347" cy="163688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3B187DE9-90C7-450E-6319-7F3425E03B33}"/>
              </a:ext>
            </a:extLst>
          </p:cNvPr>
          <p:cNvCxnSpPr>
            <a:cxnSpLocks/>
          </p:cNvCxnSpPr>
          <p:nvPr/>
        </p:nvCxnSpPr>
        <p:spPr>
          <a:xfrm flipH="1">
            <a:off x="5568431" y="6310965"/>
            <a:ext cx="3661270" cy="0"/>
          </a:xfrm>
          <a:prstGeom prst="line">
            <a:avLst/>
          </a:prstGeom>
          <a:ln w="44450"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C59E2155-ADCC-4F29-83A1-9A19EA1D7B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23" y="1370164"/>
            <a:ext cx="8538985" cy="23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79AC3-3953-E8D6-B3A2-F1999D70E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B50316D-1593-F97A-37EE-9CD096CC3B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473" imgH="476" progId="TCLayout.ActiveDocument.1">
                  <p:embed/>
                </p:oleObj>
              </mc:Choice>
              <mc:Fallback>
                <p:oleObj name="Diapositiva de think-cell" r:id="rId3" imgW="473" imgH="47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B50316D-1593-F97A-37EE-9CD096CC3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1983CF45-C09F-837C-63D6-C36F56A383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2335"/>
          <a:stretch>
            <a:fillRect/>
          </a:stretch>
        </p:blipFill>
        <p:spPr>
          <a:xfrm>
            <a:off x="4141380" y="3261329"/>
            <a:ext cx="1891534" cy="347191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70CB30-E408-ED99-F416-AE9D544B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53273"/>
            <a:ext cx="10408920" cy="608400"/>
          </a:xfrm>
        </p:spPr>
        <p:txBody>
          <a:bodyPr vert="horz"/>
          <a:lstStyle/>
          <a:p>
            <a:r>
              <a:rPr lang="es-CL" dirty="0">
                <a:latin typeface="ACHS Nueva Sans" pitchFamily="2" charset="0"/>
                <a:cs typeface="Arial"/>
              </a:rPr>
              <a:t> 4.- Guía LGF</a:t>
            </a:r>
            <a:r>
              <a:rPr lang="es-CL" b="0" dirty="0">
                <a:latin typeface="ACHS Nueva Sans" pitchFamily="2" charset="0"/>
                <a:cs typeface="Arial"/>
              </a:rPr>
              <a:t>: accede </a:t>
            </a:r>
            <a:r>
              <a:rPr lang="es-CL" dirty="0">
                <a:latin typeface="ACHS Nueva Sans" pitchFamily="2" charset="0"/>
                <a:cs typeface="Arial"/>
              </a:rPr>
              <a:t>desde el menú vertical o desde Reportería </a:t>
            </a:r>
            <a:r>
              <a:rPr lang="es-CL" b="0" dirty="0">
                <a:latin typeface="ACHS Nueva Sans" pitchFamily="2" charset="0"/>
                <a:cs typeface="Arial"/>
              </a:rPr>
              <a:t>para conocer </a:t>
            </a:r>
            <a:r>
              <a:rPr lang="es-CL" dirty="0">
                <a:solidFill>
                  <a:schemeClr val="bg2">
                    <a:lumMod val="90000"/>
                    <a:lumOff val="10000"/>
                  </a:schemeClr>
                </a:solidFill>
                <a:latin typeface="ACHS Nueva Sans" pitchFamily="2" charset="0"/>
                <a:cs typeface="Arial"/>
              </a:rPr>
              <a:t>capacitaciones por precursor</a:t>
            </a:r>
            <a:r>
              <a:rPr lang="es-CL" b="0" dirty="0">
                <a:latin typeface="ACHS Nueva Sans" pitchFamily="2" charset="0"/>
                <a:cs typeface="Arial"/>
              </a:rPr>
              <a:t>, herramientas de </a:t>
            </a:r>
            <a:r>
              <a:rPr lang="es-CL" dirty="0">
                <a:solidFill>
                  <a:schemeClr val="bg2">
                    <a:lumMod val="90000"/>
                    <a:lumOff val="10000"/>
                  </a:schemeClr>
                </a:solidFill>
                <a:latin typeface="ACHS Nueva Sans" pitchFamily="2" charset="0"/>
                <a:cs typeface="Arial"/>
              </a:rPr>
              <a:t>autoevaluación</a:t>
            </a:r>
            <a:r>
              <a:rPr lang="es-CL" b="0" dirty="0">
                <a:latin typeface="ACHS Nueva Sans" pitchFamily="2" charset="0"/>
                <a:cs typeface="Arial"/>
              </a:rPr>
              <a:t>, y en implementación conoce las listas de </a:t>
            </a:r>
            <a:r>
              <a:rPr lang="es-CL" dirty="0">
                <a:solidFill>
                  <a:schemeClr val="bg2">
                    <a:lumMod val="90000"/>
                    <a:lumOff val="10000"/>
                  </a:schemeClr>
                </a:solidFill>
                <a:latin typeface="ACHS Nueva Sans" pitchFamily="2" charset="0"/>
                <a:cs typeface="Arial"/>
              </a:rPr>
              <a:t>verificación y controles críticos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  <a:latin typeface="ACHS Nueva Sans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5CB04D7-F5FF-3E37-7226-BAA089A72D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33008"/>
          <a:stretch>
            <a:fillRect/>
          </a:stretch>
        </p:blipFill>
        <p:spPr>
          <a:xfrm>
            <a:off x="6047093" y="3271962"/>
            <a:ext cx="5414980" cy="3421758"/>
          </a:xfrm>
          <a:prstGeom prst="rect">
            <a:avLst/>
          </a:prstGeom>
        </p:spPr>
      </p:pic>
      <p:sp>
        <p:nvSpPr>
          <p:cNvPr id="20" name="Rectángulo: esquinas redondeadas 49">
            <a:extLst>
              <a:ext uri="{FF2B5EF4-FFF2-40B4-BE49-F238E27FC236}">
                <a16:creationId xmlns:a16="http://schemas.microsoft.com/office/drawing/2014/main" id="{419862A2-DD06-495F-E88A-2FE7EBAFE6FF}"/>
              </a:ext>
            </a:extLst>
          </p:cNvPr>
          <p:cNvSpPr/>
          <p:nvPr/>
        </p:nvSpPr>
        <p:spPr>
          <a:xfrm>
            <a:off x="4141379" y="6165274"/>
            <a:ext cx="2058434" cy="578602"/>
          </a:xfrm>
          <a:prstGeom prst="roundRect">
            <a:avLst/>
          </a:prstGeom>
          <a:noFill/>
          <a:ln w="38100">
            <a:solidFill>
              <a:srgbClr val="FC9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F165CB52-90ED-488D-35AC-0E570A8966A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201" t="8257" r="1563" b="3432"/>
          <a:stretch>
            <a:fillRect/>
          </a:stretch>
        </p:blipFill>
        <p:spPr>
          <a:xfrm>
            <a:off x="431800" y="1402364"/>
            <a:ext cx="6106954" cy="17019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Rectángulo: esquinas redondeadas 49">
            <a:extLst>
              <a:ext uri="{FF2B5EF4-FFF2-40B4-BE49-F238E27FC236}">
                <a16:creationId xmlns:a16="http://schemas.microsoft.com/office/drawing/2014/main" id="{9C8FD883-5076-7ACA-BEB9-43FA8882298C}"/>
              </a:ext>
            </a:extLst>
          </p:cNvPr>
          <p:cNvSpPr/>
          <p:nvPr/>
        </p:nvSpPr>
        <p:spPr>
          <a:xfrm>
            <a:off x="4127201" y="5680440"/>
            <a:ext cx="2058434" cy="449961"/>
          </a:xfrm>
          <a:prstGeom prst="roundRect">
            <a:avLst/>
          </a:prstGeom>
          <a:noFill/>
          <a:ln w="38100">
            <a:solidFill>
              <a:srgbClr val="FC95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335C9EF-9C1C-5EC4-FFA7-E80793D65CBF}"/>
              </a:ext>
            </a:extLst>
          </p:cNvPr>
          <p:cNvSpPr txBox="1"/>
          <p:nvPr/>
        </p:nvSpPr>
        <p:spPr>
          <a:xfrm>
            <a:off x="7386706" y="2505462"/>
            <a:ext cx="3623253" cy="375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Desde el espacio de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“Recomendaciones” que están en reportería LGF</a:t>
            </a:r>
          </a:p>
        </p:txBody>
      </p:sp>
      <p:sp>
        <p:nvSpPr>
          <p:cNvPr id="28" name="Flecha: pentágono 27">
            <a:extLst>
              <a:ext uri="{FF2B5EF4-FFF2-40B4-BE49-F238E27FC236}">
                <a16:creationId xmlns:a16="http://schemas.microsoft.com/office/drawing/2014/main" id="{64674359-1908-9E23-9864-23D293F3D817}"/>
              </a:ext>
            </a:extLst>
          </p:cNvPr>
          <p:cNvSpPr/>
          <p:nvPr/>
        </p:nvSpPr>
        <p:spPr>
          <a:xfrm>
            <a:off x="6873770" y="2592882"/>
            <a:ext cx="387410" cy="197072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E2B7EC0-9749-5B7B-DEA3-6698CA48BC6B}"/>
              </a:ext>
            </a:extLst>
          </p:cNvPr>
          <p:cNvCxnSpPr>
            <a:cxnSpLocks/>
          </p:cNvCxnSpPr>
          <p:nvPr/>
        </p:nvCxnSpPr>
        <p:spPr>
          <a:xfrm>
            <a:off x="6314336" y="2693383"/>
            <a:ext cx="605402" cy="0"/>
          </a:xfrm>
          <a:prstGeom prst="line">
            <a:avLst/>
          </a:prstGeom>
          <a:ln w="44450"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BB086603-AF15-129E-1D94-210738970C18}"/>
              </a:ext>
            </a:extLst>
          </p:cNvPr>
          <p:cNvSpPr/>
          <p:nvPr/>
        </p:nvSpPr>
        <p:spPr>
          <a:xfrm>
            <a:off x="4109370" y="3261329"/>
            <a:ext cx="7438713" cy="353571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753AFB1-BBDD-7191-C459-D7A5343B68D4}"/>
              </a:ext>
            </a:extLst>
          </p:cNvPr>
          <p:cNvSpPr txBox="1"/>
          <p:nvPr/>
        </p:nvSpPr>
        <p:spPr>
          <a:xfrm>
            <a:off x="1209502" y="4567697"/>
            <a:ext cx="2667958" cy="375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Despliega en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“Guía Lesiones Graves y/o Fatales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y accede  al 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“Acerca de LGF”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o directo a “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C</a:t>
            </a:r>
            <a:r>
              <a:rPr kumimoji="0" lang="es-C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apacitación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4C14">
                    <a:lumMod val="90000"/>
                    <a:lumOff val="10000"/>
                  </a:srgbClr>
                </a:solidFill>
                <a:effectLst/>
                <a:uLnTx/>
                <a:uFillTx/>
                <a:latin typeface="ACHS Nueva Sans" pitchFamily="2" charset="0"/>
                <a:ea typeface="+mn-ea"/>
                <a:cs typeface="+mn-cs"/>
              </a:rPr>
              <a:t>, autoevaluación e implementación”</a:t>
            </a:r>
          </a:p>
        </p:txBody>
      </p:sp>
      <p:sp>
        <p:nvSpPr>
          <p:cNvPr id="35" name="Flecha: pentágono 34">
            <a:extLst>
              <a:ext uri="{FF2B5EF4-FFF2-40B4-BE49-F238E27FC236}">
                <a16:creationId xmlns:a16="http://schemas.microsoft.com/office/drawing/2014/main" id="{C7F44C3A-E635-0F56-3CB2-61442C050B8C}"/>
              </a:ext>
            </a:extLst>
          </p:cNvPr>
          <p:cNvSpPr/>
          <p:nvPr/>
        </p:nvSpPr>
        <p:spPr>
          <a:xfrm rot="10800000">
            <a:off x="2962410" y="5747634"/>
            <a:ext cx="414670" cy="234291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41138C4B-14FF-5F15-17C3-D1009242E106}"/>
              </a:ext>
            </a:extLst>
          </p:cNvPr>
          <p:cNvCxnSpPr>
            <a:cxnSpLocks/>
          </p:cNvCxnSpPr>
          <p:nvPr/>
        </p:nvCxnSpPr>
        <p:spPr>
          <a:xfrm>
            <a:off x="3271520" y="5864780"/>
            <a:ext cx="760399" cy="0"/>
          </a:xfrm>
          <a:prstGeom prst="line">
            <a:avLst/>
          </a:prstGeom>
          <a:ln w="44450">
            <a:round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A65BFEF1-E053-7AF6-2E5D-20909DC783C5}"/>
              </a:ext>
            </a:extLst>
          </p:cNvPr>
          <p:cNvSpPr/>
          <p:nvPr/>
        </p:nvSpPr>
        <p:spPr>
          <a:xfrm>
            <a:off x="4141379" y="3850640"/>
            <a:ext cx="1659981" cy="26416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55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1132A17-FA88-98FA-47F5-D4D0988C97E8}"/>
              </a:ext>
            </a:extLst>
          </p:cNvPr>
          <p:cNvSpPr txBox="1"/>
          <p:nvPr/>
        </p:nvSpPr>
        <p:spPr>
          <a:xfrm>
            <a:off x="5029200" y="4114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s-CL" sz="1400" dirty="0" err="1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6718E37-7D66-8761-F4F7-5E401725B526}"/>
              </a:ext>
            </a:extLst>
          </p:cNvPr>
          <p:cNvSpPr/>
          <p:nvPr/>
        </p:nvSpPr>
        <p:spPr>
          <a:xfrm>
            <a:off x="10744200" y="330200"/>
            <a:ext cx="1130300" cy="584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s-CL" sz="1400" dirty="0" err="1"/>
          </a:p>
        </p:txBody>
      </p:sp>
    </p:spTree>
    <p:extLst>
      <p:ext uri="{BB962C8B-B14F-4D97-AF65-F5344CB8AC3E}">
        <p14:creationId xmlns:p14="http://schemas.microsoft.com/office/powerpoint/2010/main" val="662141511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ido_Achs">
  <a:themeElements>
    <a:clrScheme name="Achs">
      <a:dk1>
        <a:srgbClr val="000000"/>
      </a:dk1>
      <a:lt1>
        <a:sysClr val="window" lastClr="FFFFFF"/>
      </a:lt1>
      <a:dk2>
        <a:srgbClr val="EAEADE"/>
      </a:dk2>
      <a:lt2>
        <a:srgbClr val="004C14"/>
      </a:lt2>
      <a:accent1>
        <a:srgbClr val="13C045"/>
      </a:accent1>
      <a:accent2>
        <a:srgbClr val="7EFF45"/>
      </a:accent2>
      <a:accent3>
        <a:srgbClr val="000000"/>
      </a:accent3>
      <a:accent4>
        <a:srgbClr val="348FFF"/>
      </a:accent4>
      <a:accent5>
        <a:srgbClr val="8B73FF"/>
      </a:accent5>
      <a:accent6>
        <a:srgbClr val="002A6C"/>
      </a:accent6>
      <a:hlink>
        <a:srgbClr val="7EFF45"/>
      </a:hlink>
      <a:folHlink>
        <a:srgbClr val="14117C"/>
      </a:folHlink>
    </a:clrScheme>
    <a:fontScheme name="Ac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0" tIns="0" rIns="0" bIns="0" rtlCol="0" anchor="t" anchorCtr="0"/>
      <a:lstStyle>
        <a:defPPr algn="l">
          <a:defRPr sz="1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636</Words>
  <Application>Microsoft Macintosh PowerPoint</Application>
  <PresentationFormat>Panorámica</PresentationFormat>
  <Paragraphs>63</Paragraphs>
  <Slides>8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ACHS Nueva</vt:lpstr>
      <vt:lpstr>ACHS Nueva Sans</vt:lpstr>
      <vt:lpstr>ACHS Nueva Serif</vt:lpstr>
      <vt:lpstr>Aptos</vt:lpstr>
      <vt:lpstr>Arial</vt:lpstr>
      <vt:lpstr>Calibri</vt:lpstr>
      <vt:lpstr>Helvetica Neue Medium</vt:lpstr>
      <vt:lpstr>Wingdings</vt:lpstr>
      <vt:lpstr>Contenido_Achs</vt:lpstr>
      <vt:lpstr>Diapositiva de think-cell</vt:lpstr>
      <vt:lpstr>Presentación de PowerPoint</vt:lpstr>
      <vt:lpstr>Presentación de PowerPoint</vt:lpstr>
      <vt:lpstr>Pasos para acceder a LGF en Achs Virtual, revisa tus indicadores y conoce la Guía de lesiones graves y fatales</vt:lpstr>
      <vt:lpstr>1 y 2.- Revisa el índice de exposición a lesiones graves y/ o fatales desde Achs Virtual, con los siguientes pasos</vt:lpstr>
      <vt:lpstr>3.- Primero verás el índice de exposición mensual, puedes consultar por otros periodos y descargar un detalle en Excel para conocer casos consumados y potenciales identificados por el modelo IA</vt:lpstr>
      <vt:lpstr>También puedes revisar el índice de exposición consolidado de los últimos 12 meses</vt:lpstr>
      <vt:lpstr> 4.- Guía LGF: accede desde el menú vertical o desde Reportería para conocer capacitaciones por precursor, herramientas de autoevaluación, y en implementación conoce las listas de verificación y controles críticos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Fonseca Herrera, Loreto Andrea</dc:creator>
  <cp:lastModifiedBy>Microsoft Office User</cp:lastModifiedBy>
  <cp:revision>4</cp:revision>
  <dcterms:created xsi:type="dcterms:W3CDTF">2026-02-03T12:52:10Z</dcterms:created>
  <dcterms:modified xsi:type="dcterms:W3CDTF">2026-04-28T14:34:58Z</dcterms:modified>
</cp:coreProperties>
</file>