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  <p:sldMasterId id="2147483697" r:id="rId2"/>
  </p:sldMasterIdLst>
  <p:notesMasterIdLst>
    <p:notesMasterId r:id="rId5"/>
  </p:notesMasterIdLst>
  <p:handoutMasterIdLst>
    <p:handoutMasterId r:id="rId6"/>
  </p:handoutMasterIdLst>
  <p:sldIdLst>
    <p:sldId id="257" r:id="rId3"/>
    <p:sldId id="409" r:id="rId4"/>
  </p:sldIdLst>
  <p:sldSz cx="12192000" cy="6858000"/>
  <p:notesSz cx="6858000" cy="9144000"/>
  <p:custDataLst>
    <p:tags r:id="rId7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doval Parra, Adrián Valentín" initials="SPAV" lastIdx="1" clrIdx="0">
    <p:extLst>
      <p:ext uri="{19B8F6BF-5375-455C-9EA6-DF929625EA0E}">
        <p15:presenceInfo xmlns:p15="http://schemas.microsoft.com/office/powerpoint/2012/main" userId="S-1-5-21-1078081533-854245398-1957994488-2977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C14"/>
    <a:srgbClr val="969696"/>
    <a:srgbClr val="EAEADE"/>
    <a:srgbClr val="13C045"/>
    <a:srgbClr val="348FFF"/>
    <a:srgbClr val="8B73FF"/>
    <a:srgbClr val="002A6C"/>
    <a:srgbClr val="5B76A0"/>
    <a:srgbClr val="0065E0"/>
    <a:srgbClr val="96C5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057" autoAdjust="0"/>
  </p:normalViewPr>
  <p:slideViewPr>
    <p:cSldViewPr snapToGrid="0">
      <p:cViewPr>
        <p:scale>
          <a:sx n="80" d="100"/>
          <a:sy n="80" d="100"/>
        </p:scale>
        <p:origin x="400" y="40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5128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heme" Target="theme/theme1.xml"/><Relationship Id="rId5" Type="http://schemas.openxmlformats.org/officeDocument/2006/relationships/notesMaster" Target="notesMasters/notesMaster1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21-10-2024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21-10-2024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9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5" Type="http://schemas.openxmlformats.org/officeDocument/2006/relationships/image" Target="../media/image13.emf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3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4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5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4" Type="http://schemas.openxmlformats.org/officeDocument/2006/relationships/image" Target="../media/image14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4" Type="http://schemas.openxmlformats.org/officeDocument/2006/relationships/image" Target="../media/image16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Relationship Id="rId4" Type="http://schemas.openxmlformats.org/officeDocument/2006/relationships/image" Target="../media/image17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oleObject" Target="../embeddings/oleObject4.bin"/><Relationship Id="rId7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Relationship Id="rId5" Type="http://schemas.openxmlformats.org/officeDocument/2006/relationships/image" Target="../media/image18.png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4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6.xml"/><Relationship Id="rId4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0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2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2.xml"/><Relationship Id="rId4" Type="http://schemas.openxmlformats.org/officeDocument/2006/relationships/image" Target="../media/image1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3.xml"/><Relationship Id="rId4" Type="http://schemas.openxmlformats.org/officeDocument/2006/relationships/image" Target="../media/image1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4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5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6.xml"/><Relationship Id="rId4" Type="http://schemas.openxmlformats.org/officeDocument/2006/relationships/image" Target="../media/image1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7.xml"/><Relationship Id="rId4" Type="http://schemas.openxmlformats.org/officeDocument/2006/relationships/image" Target="../media/image1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8.x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9.xml"/><Relationship Id="rId4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0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1.x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3.xml"/><Relationship Id="rId4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4.xml"/><Relationship Id="rId4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image" Target="../media/image1.emf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oleObject" Target="../embeddings/oleObject64.bin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10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4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1.png"/><Relationship Id="rId4" Type="http://schemas.openxmlformats.org/officeDocument/2006/relationships/image" Target="../media/image2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9" name="Gráfico 2">
            <a:extLst>
              <a:ext uri="{FF2B5EF4-FFF2-40B4-BE49-F238E27FC236}">
                <a16:creationId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6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Gráfico 2">
            <a:extLst>
              <a:ext uri="{FF2B5EF4-FFF2-40B4-BE49-F238E27FC236}">
                <a16:creationId xmlns:a16="http://schemas.microsoft.com/office/drawing/2014/main" id="{A64637E1-155F-2BEB-4A13-EFCF598D097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913" y="5658759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12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21041" y="5297738"/>
            <a:ext cx="1246475" cy="515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714659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99365169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47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6" name="Gráfico 2">
            <a:extLst>
              <a:ext uri="{FF2B5EF4-FFF2-40B4-BE49-F238E27FC236}">
                <a16:creationId xmlns:a16="http://schemas.microsoft.com/office/drawing/2014/main" id="{8066F590-0543-6B5C-7B40-D3EBC4B416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03960" y="2543116"/>
            <a:ext cx="3712564" cy="1536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0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31" name="Gráfico 1">
            <a:extLst>
              <a:ext uri="{FF2B5EF4-FFF2-40B4-BE49-F238E27FC236}">
                <a16:creationId xmlns:a16="http://schemas.microsoft.com/office/drawing/2014/main" id="{8439E0E9-8B07-843D-A908-1FA718640EB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58557" y="367978"/>
            <a:ext cx="1225552" cy="50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6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  <a:ln>
            <a:noFill/>
          </a:ln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Gráfico 3">
            <a:extLst>
              <a:ext uri="{FF2B5EF4-FFF2-40B4-BE49-F238E27FC236}">
                <a16:creationId xmlns:a16="http://schemas.microsoft.com/office/drawing/2014/main" id="{A9074783-5EE3-1AC8-78B3-3BBE53D6D9B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47321" y="386737"/>
            <a:ext cx="1922822" cy="79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9" name="Picture 6">
            <a:extLst>
              <a:ext uri="{FF2B5EF4-FFF2-40B4-BE49-F238E27FC236}">
                <a16:creationId xmlns:a16="http://schemas.microsoft.com/office/drawing/2014/main" id="{98BA7C6B-DB5F-EE2E-B534-7324B6BC8C9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1749"/>
          <a:stretch/>
        </p:blipFill>
        <p:spPr>
          <a:xfrm>
            <a:off x="-1082076" y="-130002"/>
            <a:ext cx="8862495" cy="7495698"/>
          </a:xfrm>
          <a:prstGeom prst="rect">
            <a:avLst/>
          </a:prstGeom>
        </p:spPr>
      </p:pic>
      <p:pic>
        <p:nvPicPr>
          <p:cNvPr id="11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:a16="http://schemas.microsoft.com/office/drawing/2014/main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9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2913" y="5946684"/>
            <a:ext cx="1223790" cy="50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9" imgW="395" imgH="396" progId="TCLayout.ActiveDocument.1">
                  <p:embed/>
                </p:oleObj>
              </mc:Choice>
              <mc:Fallback>
                <p:oleObj name="Diapositiva de think-cell" r:id="rId19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4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02954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id="{55A1FD02-61B9-9362-9931-2500DDF39A2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1331" y="2512390"/>
            <a:ext cx="4429338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1084120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270" imgH="270" progId="TCLayout.ActiveDocument.1">
                  <p:embed/>
                </p:oleObj>
              </mc:Choice>
              <mc:Fallback>
                <p:oleObj name="Diapositiva de think-cell" r:id="rId3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áfico 1">
            <a:extLst>
              <a:ext uri="{FF2B5EF4-FFF2-40B4-BE49-F238E27FC236}">
                <a16:creationId xmlns:a16="http://schemas.microsoft.com/office/drawing/2014/main" id="{0379CD50-C859-A3A9-6E4D-42577F12391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81338" y="2512391"/>
            <a:ext cx="4429324" cy="1833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6" t="-1005" r="24290" b="18450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Gráfico 2">
            <a:extLst>
              <a:ext uri="{FF2B5EF4-FFF2-40B4-BE49-F238E27FC236}">
                <a16:creationId xmlns:a16="http://schemas.microsoft.com/office/drawing/2014/main" id="{E3F7E20D-B774-856A-0346-DD0814DF82B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66002" y="5428821"/>
            <a:ext cx="1225207" cy="50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oleObject" Target="../embeddings/oleObject12.bin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theme" Target="../theme/theme2.xml"/><Relationship Id="rId58" Type="http://schemas.openxmlformats.org/officeDocument/2006/relationships/image" Target="../media/image4.svg"/><Relationship Id="rId5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image" Target="../media/image1.emf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tags" Target="../tags/tag1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image" Target="../media/image3.png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5" imgW="395" imgH="396" progId="TCLayout.ActiveDocument.1">
                  <p:embed/>
                </p:oleObj>
              </mc:Choice>
              <mc:Fallback>
                <p:oleObj name="Diapositiva de think-cell" r:id="rId1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0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4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" name="Rectángulo 2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" name="Círculo">
            <a:extLst>
              <a:ext uri="{FF2B5EF4-FFF2-40B4-BE49-F238E27FC236}">
                <a16:creationId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Rectángulo 27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4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3" name="Rectángulo 22">
            <a:extLst>
              <a:ext uri="{FF2B5EF4-FFF2-40B4-BE49-F238E27FC236}">
                <a16:creationId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4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5" imgW="395" imgH="396" progId="TCLayout.ActiveDocument.1">
                  <p:embed/>
                </p:oleObj>
              </mc:Choice>
              <mc:Fallback>
                <p:oleObj name="Diapositiva de think-cell" r:id="rId55" imgW="395" imgH="39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34" name="Gráfico 7">
            <a:extLst>
              <a:ext uri="{FF2B5EF4-FFF2-40B4-BE49-F238E27FC236}">
                <a16:creationId xmlns:a16="http://schemas.microsoft.com/office/drawing/2014/main" id="{FDEC0ABD-6C88-E5D1-ED52-F3677C45D7F8}"/>
              </a:ext>
            </a:extLst>
          </p:cNvPr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10559444" y="367977"/>
            <a:ext cx="1224570" cy="506827"/>
          </a:xfrm>
          <a:prstGeom prst="rect">
            <a:avLst/>
          </a:prstGeom>
        </p:spPr>
      </p:pic>
      <p:sp>
        <p:nvSpPr>
          <p:cNvPr id="52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8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2410" y="385201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4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201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3005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6" name="Rectángulo 55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266978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7" name="Círculo">
            <a:extLst>
              <a:ext uri="{FF2B5EF4-FFF2-40B4-BE49-F238E27FC236}">
                <a16:creationId xmlns:a16="http://schemas.microsoft.com/office/drawing/2014/main" id="{1C53349F-C271-ACB3-FA20-F1F408AEE342}"/>
              </a:ext>
            </a:extLst>
          </p:cNvPr>
          <p:cNvSpPr/>
          <p:nvPr userDrawn="1"/>
        </p:nvSpPr>
        <p:spPr>
          <a:xfrm>
            <a:off x="-1841728" y="2925985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8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8" y="3715362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459160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0" name="Rectángulo 59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2485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1" name="Rectángulo 60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11073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2" name="CuadroTexto 61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327003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63" name="Rectángulo 62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619819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4" name="Rectángulo 63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CuadroTexto 64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5942963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66" name="Rectángulo 65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574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7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1126061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68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26580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69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8" y="1798860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0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799378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71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8" y="4509368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72" name="Rectángulo 71">
            <a:extLst>
              <a:ext uri="{FF2B5EF4-FFF2-40B4-BE49-F238E27FC236}">
                <a16:creationId xmlns:a16="http://schemas.microsoft.com/office/drawing/2014/main" id="{BE59B478-5DBC-324F-BC54-24A62693B07E}"/>
              </a:ext>
            </a:extLst>
          </p:cNvPr>
          <p:cNvSpPr/>
          <p:nvPr userDrawn="1"/>
        </p:nvSpPr>
        <p:spPr>
          <a:xfrm>
            <a:off x="-1892756" y="1630561"/>
            <a:ext cx="187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82.xml"/><Relationship Id="rId6" Type="http://schemas.openxmlformats.org/officeDocument/2006/relationships/hyperlink" Target="https://capacitacion.achs.cl/capacitaciones/procedimiento-de-denuncia-e-investigacion-de-acoso-sexual-laboral-o-de-violencia-en-el-trabajo-streaming" TargetMode="External"/><Relationship Id="rId5" Type="http://schemas.openxmlformats.org/officeDocument/2006/relationships/hyperlink" Target="https://capacitacion.achs.cl/capacitaciones/procedimiento-de-denuncia-e-investigacion-de-acoso-sexual-laboral-o-de-violencia-en-el-trabajo-presencial" TargetMode="Externa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texto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MX"/>
              <a:t>Octubre </a:t>
            </a:r>
            <a:r>
              <a:rPr lang="es-MX" dirty="0"/>
              <a:t>2024</a:t>
            </a:r>
            <a:endParaRPr lang="es-CL" dirty="0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17"/>
          </p:nvPr>
        </p:nvSpPr>
        <p:spPr>
          <a:xfrm>
            <a:off x="5584699" y="2762487"/>
            <a:ext cx="5984867" cy="1300367"/>
          </a:xfrm>
        </p:spPr>
        <p:txBody>
          <a:bodyPr/>
          <a:lstStyle/>
          <a:p>
            <a:r>
              <a:rPr lang="es-CL" dirty="0"/>
              <a:t>Web Ley Karin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051762760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hink-cell data - do not delete" hidden="1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1337036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15" imgH="416" progId="TCLayout.ActiveDocument.1">
                  <p:embed/>
                </p:oleObj>
              </mc:Choice>
              <mc:Fallback>
                <p:oleObj name="Diapositiva de think-cell" r:id="rId3" imgW="415" imgH="4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Marcador de pie de página 1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4" name="Marcador de número de diapositiva 1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</a:t>
            </a:fld>
            <a:endParaRPr lang="es-CL" dirty="0"/>
          </a:p>
        </p:txBody>
      </p:sp>
      <p:sp>
        <p:nvSpPr>
          <p:cNvPr id="16" name="Rectángulo 15"/>
          <p:cNvSpPr/>
          <p:nvPr/>
        </p:nvSpPr>
        <p:spPr>
          <a:xfrm>
            <a:off x="316974" y="1728783"/>
            <a:ext cx="982883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sz="1000" dirty="0"/>
              <a:t>Procedimiento de denuncia e investigación de acoso sexual, laboral o de violencia en el trabajo (Presencial):</a:t>
            </a:r>
          </a:p>
          <a:p>
            <a:r>
              <a:rPr lang="es-CL" sz="1000" dirty="0"/>
              <a:t>“Este curso le permitirá a quienes investigan, conocer el procedimiento adecuado para gestionar denuncias de acoso laboral y sexual en el trabajo a través de una perspectiva de género”</a:t>
            </a:r>
          </a:p>
          <a:p>
            <a:r>
              <a:rPr lang="es-CL" sz="1000" dirty="0">
                <a:hlinkClick r:id="rId5"/>
              </a:rPr>
              <a:t>https://capacitacion.achs.cl/capacitaciones/procedimiento-de-denuncia-e-investigacion-de-acoso-sexual-laboral-o-de-violencia-en-el-trabajo-presencial</a:t>
            </a:r>
            <a:endParaRPr lang="es-CL" sz="1000" dirty="0"/>
          </a:p>
          <a:p>
            <a:r>
              <a:rPr lang="es-CL" sz="1000" dirty="0"/>
              <a:t>Dirigido a quien investiga</a:t>
            </a:r>
          </a:p>
          <a:p>
            <a:r>
              <a:rPr lang="es-CL" sz="1000" dirty="0"/>
              <a:t>30 cupos</a:t>
            </a:r>
          </a:p>
          <a:p>
            <a:r>
              <a:rPr lang="es-CL" sz="1000" dirty="0"/>
              <a:t>Duración: 4 horas</a:t>
            </a:r>
          </a:p>
          <a:p>
            <a:endParaRPr lang="es-CL" sz="1000" dirty="0"/>
          </a:p>
          <a:p>
            <a:endParaRPr lang="es-CL" sz="1000" dirty="0"/>
          </a:p>
          <a:p>
            <a:r>
              <a:rPr lang="es-CL" sz="1000" dirty="0"/>
              <a:t>Procedimiento de denuncia e investigación de acoso sexual, laboral o de violencia en el trabajo (</a:t>
            </a:r>
            <a:r>
              <a:rPr lang="es-CL" sz="1000" dirty="0" err="1"/>
              <a:t>Streaming</a:t>
            </a:r>
            <a:r>
              <a:rPr lang="es-CL" sz="1000" dirty="0"/>
              <a:t>):</a:t>
            </a:r>
          </a:p>
          <a:p>
            <a:r>
              <a:rPr lang="es-CL" sz="1000" dirty="0"/>
              <a:t>“Este curso le permitirá a quienes investigan, conocer el procedimiento adecuado para gestionar denuncias de acoso laboral y sexual en el trabajo a través de una perspectiva de género”</a:t>
            </a:r>
          </a:p>
          <a:p>
            <a:r>
              <a:rPr lang="es-CL" sz="1000" dirty="0">
                <a:hlinkClick r:id="rId6"/>
              </a:rPr>
              <a:t>https://capacitacion.achs.cl/capacitaciones/procedimiento-de-denuncia-e-investigacion-de-acoso-sexual-laboral-o-de-violencia-en-el-trabajo-streaming</a:t>
            </a:r>
            <a:endParaRPr lang="es-CL" sz="1000" dirty="0"/>
          </a:p>
          <a:p>
            <a:r>
              <a:rPr lang="es-CL" sz="1000" dirty="0"/>
              <a:t>Dirigido a quien investiga</a:t>
            </a:r>
          </a:p>
          <a:p>
            <a:r>
              <a:rPr lang="es-CL" sz="1000" dirty="0"/>
              <a:t>30 cupos</a:t>
            </a:r>
          </a:p>
          <a:p>
            <a:r>
              <a:rPr lang="es-CL" sz="1000" dirty="0"/>
              <a:t>Duración: 4 horas</a:t>
            </a:r>
          </a:p>
          <a:p>
            <a:endParaRPr lang="es-CL" sz="1000" dirty="0"/>
          </a:p>
          <a:p>
            <a:endParaRPr lang="es-CL" sz="1000" dirty="0"/>
          </a:p>
          <a:p>
            <a:endParaRPr lang="es-CL" sz="1000" dirty="0"/>
          </a:p>
          <a:p>
            <a:endParaRPr lang="es-CL" sz="1000" dirty="0"/>
          </a:p>
          <a:p>
            <a:endParaRPr lang="es-CL" sz="1000" dirty="0"/>
          </a:p>
        </p:txBody>
      </p:sp>
      <p:sp>
        <p:nvSpPr>
          <p:cNvPr id="17" name="Título 1"/>
          <p:cNvSpPr>
            <a:spLocks noGrp="1"/>
          </p:cNvSpPr>
          <p:nvPr>
            <p:ph type="title"/>
          </p:nvPr>
        </p:nvSpPr>
        <p:spPr>
          <a:xfrm>
            <a:off x="810410" y="406964"/>
            <a:ext cx="9792000" cy="608400"/>
          </a:xfrm>
        </p:spPr>
        <p:txBody>
          <a:bodyPr vert="horz"/>
          <a:lstStyle/>
          <a:p>
            <a:r>
              <a:rPr lang="es-CL" dirty="0"/>
              <a:t>Descripción de las tarjetas de capacitación</a:t>
            </a:r>
          </a:p>
        </p:txBody>
      </p:sp>
      <p:sp>
        <p:nvSpPr>
          <p:cNvPr id="7" name="Marcador de texto 11"/>
          <p:cNvSpPr>
            <a:spLocks noGrp="1"/>
          </p:cNvSpPr>
          <p:nvPr>
            <p:ph type="body" sz="quarter" idx="38"/>
          </p:nvPr>
        </p:nvSpPr>
        <p:spPr>
          <a:xfrm>
            <a:off x="447578" y="1015365"/>
            <a:ext cx="10154832" cy="529971"/>
          </a:xfrm>
        </p:spPr>
        <p:txBody>
          <a:bodyPr/>
          <a:lstStyle/>
          <a:p>
            <a:r>
              <a:rPr lang="es-CL" sz="1200" b="0" dirty="0"/>
              <a:t>Incorporar nuevas capacitaciones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41922267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3094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6.08274838900000069941E+00&quot;&gt;&lt;m_msothmcolidx val=&quot;0&quot;/&gt;&lt;m_rgb r=&quot;FC&quot; g=&quot;95&quot; b=&quot;2E&quot;/&gt;&lt;/elem&gt;&lt;elem m_fUsage=&quot;1.52653860316424361265E+00&quot;&gt;&lt;m_msothmcolidx val=&quot;0&quot;/&gt;&lt;m_rgb r=&quot;FD&quot; g=&quot;99&quot; b=&quot;35&quot;/&gt;&lt;/elem&gt;&lt;elem m_fUsage=&quot;5.54569572194649307306E-01&quot;&gt;&lt;m_msothmcolidx val=&quot;0&quot;/&gt;&lt;m_rgb r=&quot;7A&quot; g=&quot;BD&quot; b=&quot;26&quot;/&gt;&lt;/elem&gt;&lt;elem m_fUsage=&quot;4.39488601718084181957E-01&quot;&gt;&lt;m_msothmcolidx val=&quot;0&quot;/&gt;&lt;m_rgb r=&quot;F3&quot; g=&quot;7D&quot; b=&quot;1E&quot;/&gt;&lt;/elem&gt;&lt;elem m_fUsage=&quot;3.13810596090000171188E-01&quot;&gt;&lt;m_msothmcolidx val=&quot;0&quot;/&gt;&lt;m_rgb r=&quot;00&quot; g=&quot;66&quot; b=&quot;1C&quot;/&gt;&lt;/elem&gt;&lt;elem m_fUsage=&quot;1.51556241846057815348E-01&quot;&gt;&lt;m_msothmcolidx val=&quot;0&quot;/&gt;&lt;m_rgb r=&quot;FD&quot; g=&quot;B1&quot; b=&quot;66&quot;/&gt;&lt;/elem&gt;&lt;elem m_fUsage=&quot;1.50094635296999207030E-01&quot;&gt;&lt;m_msothmcolidx val=&quot;0&quot;/&gt;&lt;m_rgb r=&quot;19&quot; g=&quot;5A&quot; b=&quot;28&quot;/&gt;&lt;/elem&gt;&lt;elem m_fUsage=&quot;1.35085171767299283552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 Seguro Laboral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30009</TotalTime>
  <Words>159</Words>
  <Application>Microsoft Office PowerPoint</Application>
  <PresentationFormat>Panorámica</PresentationFormat>
  <Paragraphs>22</Paragraphs>
  <Slides>2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2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10" baseType="lpstr">
      <vt:lpstr>Arial</vt:lpstr>
      <vt:lpstr>Calibri</vt:lpstr>
      <vt:lpstr>Courier New</vt:lpstr>
      <vt:lpstr>Helvetica Neue Medium</vt:lpstr>
      <vt:lpstr>Wingdings</vt:lpstr>
      <vt:lpstr>Portadas y cierres_Achs Seguro Laboral</vt:lpstr>
      <vt:lpstr>Contenido_Achs Seguro Laboral</vt:lpstr>
      <vt:lpstr>Diapositiva de think-cell</vt:lpstr>
      <vt:lpstr>Presentación de PowerPoint</vt:lpstr>
      <vt:lpstr>Descripción de las tarjetas de capacitación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Achs</dc:creator>
  <cp:lastModifiedBy>Acevedo Quinteros, Karina Andrea</cp:lastModifiedBy>
  <cp:revision>518</cp:revision>
  <dcterms:created xsi:type="dcterms:W3CDTF">2023-07-11T20:17:04Z</dcterms:created>
  <dcterms:modified xsi:type="dcterms:W3CDTF">2024-10-21T21:13:29Z</dcterms:modified>
</cp:coreProperties>
</file>