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8" r:id="rId2"/>
    <p:sldId id="6704" r:id="rId3"/>
    <p:sldId id="6681" r:id="rId4"/>
    <p:sldId id="6699" r:id="rId5"/>
    <p:sldId id="6694" r:id="rId6"/>
    <p:sldId id="6701" r:id="rId7"/>
  </p:sldIdLst>
  <p:sldSz cx="12192000" cy="6858000"/>
  <p:notesSz cx="6858000" cy="9144000"/>
  <p:custDataLst>
    <p:tags r:id="rId10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5586" userDrawn="1">
          <p15:clr>
            <a:srgbClr val="A4A3A4"/>
          </p15:clr>
        </p15:guide>
        <p15:guide id="5" pos="2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López" initials="FL" lastIdx="1" clrIdx="0">
    <p:extLst>
      <p:ext uri="{19B8F6BF-5375-455C-9EA6-DF929625EA0E}">
        <p15:presenceInfo xmlns:p15="http://schemas.microsoft.com/office/powerpoint/2012/main" userId="c583e4eeb9a72cae" providerId="Windows Live"/>
      </p:ext>
    </p:extLst>
  </p:cmAuthor>
  <p:cmAuthor id="2" name="Labus Seric, Aneta" initials="LSA" lastIdx="13" clrIdx="1">
    <p:extLst>
      <p:ext uri="{19B8F6BF-5375-455C-9EA6-DF929625EA0E}">
        <p15:presenceInfo xmlns:p15="http://schemas.microsoft.com/office/powerpoint/2012/main" userId="S::alabuss@achs.cl::3e6a394c-38a0-4673-baac-c345465d03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2F2F2"/>
    <a:srgbClr val="007A33"/>
    <a:srgbClr val="13C045"/>
    <a:srgbClr val="106737"/>
    <a:srgbClr val="7CFF44"/>
    <a:srgbClr val="800080"/>
    <a:srgbClr val="FFFF00"/>
    <a:srgbClr val="D60093"/>
    <a:srgbClr val="1E1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BCD1B-59B5-41EA-AE55-FBACEF54D0C1}" v="105" dt="2024-12-16T12:32:56.3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16" y="88"/>
      </p:cViewPr>
      <p:guideLst>
        <p:guide orient="horz" pos="2183"/>
        <p:guide pos="4520"/>
        <p:guide pos="5586"/>
        <p:guide pos="2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69" y="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9188E16-A5FE-A144-97F6-5D99CCB6C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5B1F7A-4E48-CD4F-94BA-B2FCC45F7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EFCD-101D-B344-A216-EEBAD2A9FEC9}" type="datetimeFigureOut">
              <a:rPr lang="es-CL" smtClean="0"/>
              <a:t>16-12-2024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EA905C-21BA-E14A-AA0A-091761D2F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F9FCA-A903-9A42-9C83-FDEC2A533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C8CA-6B66-244E-B272-B10E2DDA1C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97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7910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Arial" panose="020B0604020202020204" pitchFamily="34" charset="0"/>
        <a:ea typeface="+mn-ea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r.co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r.c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Videos gratuitos en </a:t>
            </a:r>
            <a:r>
              <a:rPr lang="es-CL">
                <a:hlinkClick r:id="rId3"/>
              </a:rPr>
              <a:t>https://coverr.co/</a:t>
            </a: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9B7A-464B-A447-A201-4A8A06B1180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Videos gratuitos en </a:t>
            </a:r>
            <a:r>
              <a:rPr lang="es-CL">
                <a:hlinkClick r:id="rId3"/>
              </a:rPr>
              <a:t>https://coverr.co/</a:t>
            </a: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9B7A-464B-A447-A201-4A8A06B1180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6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923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340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21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2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2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24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8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28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9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D59D1EF-1CFD-7CE4-757B-902A48A9D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56" y="1909263"/>
            <a:ext cx="3039474" cy="3039474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15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presentación Máximo 3 líneas Arial </a:t>
            </a:r>
            <a:r>
              <a:rPr lang="es-ES" err="1"/>
              <a:t>bold</a:t>
            </a:r>
            <a:r>
              <a:rPr lang="es-ES"/>
              <a:t>- 30 puntos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0398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6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1036831-915A-DE4B-8CE3-6EC7EAA59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86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5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31F8C5B-9965-A046-A97E-FDBA7CCCD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78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6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85F184B-7A45-C949-B980-D29A2B6FD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97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  <p15:guide id="3" pos="1232" userDrawn="1">
          <p15:clr>
            <a:srgbClr val="FBAE40"/>
          </p15:clr>
        </p15:guide>
        <p15:guide id="4" pos="3281" userDrawn="1">
          <p15:clr>
            <a:srgbClr val="FBAE40"/>
          </p15:clr>
        </p15:guide>
        <p15:guide id="5" pos="5339" userDrawn="1">
          <p15:clr>
            <a:srgbClr val="FBAE40"/>
          </p15:clr>
        </p15:guide>
        <p15:guide id="6" orient="horz" pos="280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importante Arial Regular - 88 puntos máximo 5 líneas</a:t>
            </a:r>
            <a:endParaRPr lang="es-CL"/>
          </a:p>
        </p:txBody>
      </p:sp>
      <p:pic>
        <p:nvPicPr>
          <p:cNvPr id="6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FA59587-C40F-764A-A535-75B82EC5D5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2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“Frase entre comillas” </a:t>
            </a:r>
          </a:p>
          <a:p>
            <a:pPr lvl="0"/>
            <a:r>
              <a:rPr lang="es-ES"/>
              <a:t>Arial</a:t>
            </a:r>
            <a:endParaRPr lang="es-CL"/>
          </a:p>
        </p:txBody>
      </p:sp>
      <p:pic>
        <p:nvPicPr>
          <p:cNvPr id="9" name="Picture 3" descr="Logo, icon&#10;&#10;Description automatically generated">
            <a:extLst>
              <a:ext uri="{FF2B5EF4-FFF2-40B4-BE49-F238E27FC236}">
                <a16:creationId xmlns:a16="http://schemas.microsoft.com/office/drawing/2014/main" id="{63AA16C5-C98E-8C4D-A2A9-003BC6F882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453159"/>
            <a:ext cx="52387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58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40 puntos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5DF0D78-7237-CC49-93BC-EC074FFED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1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997">
          <p15:clr>
            <a:srgbClr val="FBAE40"/>
          </p15:clr>
        </p15:guide>
        <p15:guide id="6" orient="horz" pos="3550">
          <p15:clr>
            <a:srgbClr val="FBAE40"/>
          </p15:clr>
        </p15:guide>
        <p15:guide id="7" orient="horz" pos="1207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1139">
          <p15:clr>
            <a:srgbClr val="FBAE40"/>
          </p15:clr>
        </p15:guide>
        <p15:guide id="10" orient="horz" pos="19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37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 Bold 40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EA4FDC7-72CD-784D-9C11-47862713BB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9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9" orient="horz" pos="4320">
          <p15:clr>
            <a:srgbClr val="FBAE40"/>
          </p15:clr>
        </p15:guide>
        <p15:guide id="10" orient="horz" pos="1207">
          <p15:clr>
            <a:srgbClr val="FBAE40"/>
          </p15:clr>
        </p15:guide>
        <p15:guide id="11" orient="horz" pos="1830">
          <p15:clr>
            <a:srgbClr val="FBAE40"/>
          </p15:clr>
        </p15:guide>
        <p15:guide id="12" orient="horz" pos="2436">
          <p15:clr>
            <a:srgbClr val="FBAE40"/>
          </p15:clr>
        </p15:guide>
        <p15:guide id="13" orient="horz" pos="3042">
          <p15:clr>
            <a:srgbClr val="FBAE40"/>
          </p15:clr>
        </p15:guide>
        <p15:guide id="14" orient="horz" pos="36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</a:t>
            </a:r>
            <a:br>
              <a:rPr lang="es-ES"/>
            </a:br>
            <a:r>
              <a:rPr lang="es-ES"/>
              <a:t>Arial - 40 puntos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- 40 puntos</a:t>
            </a:r>
            <a:endParaRPr lang="es-CL"/>
          </a:p>
        </p:txBody>
      </p:sp>
      <p:pic>
        <p:nvPicPr>
          <p:cNvPr id="9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138966D-1F3D-0344-9C02-3EEFCDE894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87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>
                <a:solidFill>
                  <a:schemeClr val="bg2"/>
                </a:solidFill>
              </a:rPr>
              <a:t>Texto Arial</a:t>
            </a:r>
            <a:br>
              <a:rPr lang="es-ES">
                <a:solidFill>
                  <a:schemeClr val="bg2"/>
                </a:solidFill>
              </a:rPr>
            </a:br>
            <a:r>
              <a:rPr lang="es-ES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Bold 20</a:t>
            </a:r>
            <a:endParaRPr lang="es-CL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4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9" userDrawn="1">
          <p15:clr>
            <a:srgbClr val="FBAE40"/>
          </p15:clr>
        </p15:guide>
        <p15:guide id="4" pos="7061" userDrawn="1">
          <p15:clr>
            <a:srgbClr val="FBAE40"/>
          </p15:clr>
        </p15:guide>
        <p15:guide id="5" orient="horz" pos="155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pic>
        <p:nvPicPr>
          <p:cNvPr id="1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3550891-D39A-A143-898C-7E50563D7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14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55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Menú</a:t>
            </a:r>
            <a:endParaRPr lang="es-CL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38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216" userDrawn="1">
          <p15:clr>
            <a:srgbClr val="FBAE40"/>
          </p15:clr>
        </p15:guide>
        <p15:guide id="2" orient="horz" pos="2344" userDrawn="1">
          <p15:clr>
            <a:srgbClr val="FBAE40"/>
          </p15:clr>
        </p15:guide>
        <p15:guide id="3" orient="horz" pos="3373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  <p15:guide id="5" orient="horz" pos="2273" userDrawn="1">
          <p15:clr>
            <a:srgbClr val="FBAE40"/>
          </p15:clr>
        </p15:guide>
        <p15:guide id="6" orient="horz" pos="1146" userDrawn="1">
          <p15:clr>
            <a:srgbClr val="FBAE40"/>
          </p15:clr>
        </p15:guide>
        <p15:guide id="7" pos="37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A9CE0B7-CDEF-C845-A8D3-8FB02D9EC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57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8BD6B223-A8C8-CD47-AB69-8DA2077761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0" name="Picture 3" descr="Logo, icon&#10;&#10;Description automatically generated">
            <a:extLst>
              <a:ext uri="{FF2B5EF4-FFF2-40B4-BE49-F238E27FC236}">
                <a16:creationId xmlns:a16="http://schemas.microsoft.com/office/drawing/2014/main" id="{FCF019C9-D671-B74B-A0EB-E5982E901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90" y="452438"/>
            <a:ext cx="52387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70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31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4076701-9C11-334C-B6A2-D5ECA7FAD4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4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  <p15:guide id="2" orient="horz" pos="422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:a16="http://schemas.microsoft.com/office/drawing/2014/main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:a16="http://schemas.microsoft.com/office/drawing/2014/main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A6EF60F-DAA2-274A-B1D7-50C259B56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3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D03CAAF-D452-564D-9236-B03691D6D8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33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63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</a:t>
            </a:r>
            <a:r>
              <a:rPr lang="es-ES" err="1"/>
              <a:t>Achs</a:t>
            </a:r>
            <a:r>
              <a:rPr lang="es-ES"/>
              <a:t> Nueva Sans 9</a:t>
            </a:r>
          </a:p>
          <a:p>
            <a:pPr lvl="0"/>
            <a:r>
              <a:rPr lang="es-CL"/>
              <a:t>Texto secundario fuente </a:t>
            </a:r>
            <a:r>
              <a:rPr lang="es-ES" err="1"/>
              <a:t>Achs</a:t>
            </a:r>
            <a:r>
              <a:rPr lang="es-ES"/>
              <a:t> Nueva Sans</a:t>
            </a:r>
            <a:r>
              <a:rPr lang="es-CL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2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CA64D6-177B-5D4B-8F00-7E0C166F89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2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5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722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3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ABA1EC4-C146-034C-AB5F-C136BE2456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2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2546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150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31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9CD297A-0016-5148-89C8-7754DCB3F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82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3F7203E-E9C3-3A40-A9A8-FE28BD3B7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77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301DFDF-AC84-A04D-8DD7-06CCAFE9E3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9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8A59D04-3648-C04F-8164-FB93D9672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26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Insertar gráfico o carta </a:t>
            </a:r>
            <a:r>
              <a:rPr lang="es-ES" err="1"/>
              <a:t>gantt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3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FF98DFB-CAAE-7840-A87F-31B1C0E8EB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210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6AB60DA-64F5-1A46-94B5-3F7C9FBD8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096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3" pos="5632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20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FDAD75A-4AFF-B042-947D-6A34EE591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652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423DD1B-C850-FC4E-A162-11506FBB6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26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7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4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CAA3290-62EB-4747-B24D-6AF0864E9D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17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7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2A3B4A8-6FC2-2347-9FEF-C4905B117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67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8246855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8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376BE6D-46AC-594A-874A-D02C912E2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9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6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08654A9-524A-2A45-A387-B1D3579C47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3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A0B344E-CE26-794F-BD77-4E847AAA33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31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F88C546-AF68-504C-91D6-E65575A451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35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6C52706E-14A9-5C4D-854E-25F178F7D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750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D404D2-9A20-0B4A-978D-2FBB703A25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62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11">
            <a:extLst>
              <a:ext uri="{FF2B5EF4-FFF2-40B4-BE49-F238E27FC236}">
                <a16:creationId xmlns:a16="http://schemas.microsoft.com/office/drawing/2014/main" id="{9043CB37-909C-0C4A-9439-412EE23285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43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8D6A4802-38CB-5741-8B5A-ED274E6A0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0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16" name="Conector recto 18">
            <a:extLst>
              <a:ext uri="{FF2B5EF4-FFF2-40B4-BE49-F238E27FC236}">
                <a16:creationId xmlns:a16="http://schemas.microsoft.com/office/drawing/2014/main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704550B-0543-9445-9114-18584FD1BA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81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Muchas</a:t>
            </a:r>
          </a:p>
          <a:p>
            <a:pPr lvl="0"/>
            <a:r>
              <a:rPr lang="es-ES"/>
              <a:t>gracias!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Picture 7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233319F-5936-7CB4-0101-DF03B2752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2" y="5428821"/>
            <a:ext cx="512822" cy="512822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www.achs.cl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85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601C5B0-498B-0F94-C22B-57E123A29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7" y="2677886"/>
            <a:ext cx="864004" cy="864004"/>
          </a:xfrm>
          <a:prstGeom prst="rect">
            <a:avLst/>
          </a:prstGeom>
        </p:spPr>
      </p:pic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endParaRPr sz="24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55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6EA5E9A-28A3-F8E1-6B4C-051C45579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9" y="2678505"/>
            <a:ext cx="864004" cy="864004"/>
          </a:xfrm>
          <a:prstGeom prst="rect">
            <a:avLst/>
          </a:prstGeom>
        </p:spPr>
      </p:pic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117938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sociación Chilena de Seguridad…">
            <a:extLst>
              <a:ext uri="{FF2B5EF4-FFF2-40B4-BE49-F238E27FC236}">
                <a16:creationId xmlns:a16="http://schemas.microsoft.com/office/drawing/2014/main" id="{AEDD9A90-5563-77E0-D9BB-5FBED01B8E93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endParaRPr sz="24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791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6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1067A-393F-C14C-A7D1-2C519C0729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E49441A-6793-7340-9C48-FCF8506D57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756906" y="0"/>
            <a:ext cx="76913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5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0BAAB602-2EF6-524D-B5F4-B3CB744838A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D86FB09D-2E51-724B-92C3-E41088F0FF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20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1EB8BBA-9BA2-7242-B0B7-2FB408AA56E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F5C88585-C235-F54D-B525-225F0B032DE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18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8801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6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5385FAF-A031-8440-8C16-F780239B6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20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</a:t>
            </a:r>
          </a:p>
          <a:p>
            <a:pPr lvl="0"/>
            <a:r>
              <a:rPr lang="es-ES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5" name="Picture 3" descr="Logo, icon&#10;&#10;Description automatically generated">
            <a:extLst>
              <a:ext uri="{FF2B5EF4-FFF2-40B4-BE49-F238E27FC236}">
                <a16:creationId xmlns:a16="http://schemas.microsoft.com/office/drawing/2014/main" id="{3737A316-07E6-EF48-8A99-DD515B535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90" y="452438"/>
            <a:ext cx="52387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83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14E8690-B5CB-FD43-A144-8D7A82542A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47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  <p15:guide id="3" orient="horz" pos="7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801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:a16="http://schemas.microsoft.com/office/drawing/2014/main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07FA554-FA57-934C-8095-E755D9B39B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63638971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3" imgW="7772400" imgH="10058400" progId="TCLayout.ActiveDocument.1">
                  <p:embed/>
                </p:oleObj>
              </mc:Choice>
              <mc:Fallback>
                <p:oleObj name="Diapositiva de think-cell" r:id="rId5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8" r:id="rId2"/>
    <p:sldLayoutId id="2147483726" r:id="rId3"/>
    <p:sldLayoutId id="2147483728" r:id="rId4"/>
    <p:sldLayoutId id="2147483729" r:id="rId5"/>
    <p:sldLayoutId id="2147483730" r:id="rId6"/>
    <p:sldLayoutId id="2147483697" r:id="rId7"/>
    <p:sldLayoutId id="2147483693" r:id="rId8"/>
    <p:sldLayoutId id="2147483713" r:id="rId9"/>
    <p:sldLayoutId id="2147483688" r:id="rId10"/>
    <p:sldLayoutId id="2147483734" r:id="rId11"/>
    <p:sldLayoutId id="2147483691" r:id="rId12"/>
    <p:sldLayoutId id="2147483732" r:id="rId13"/>
    <p:sldLayoutId id="2147483733" r:id="rId14"/>
    <p:sldLayoutId id="2147483669" r:id="rId15"/>
    <p:sldLayoutId id="2147483670" r:id="rId16"/>
    <p:sldLayoutId id="2147483731" r:id="rId17"/>
    <p:sldLayoutId id="2147483671" r:id="rId18"/>
    <p:sldLayoutId id="2147483679" r:id="rId19"/>
    <p:sldLayoutId id="2147483674" r:id="rId20"/>
    <p:sldLayoutId id="2147483698" r:id="rId21"/>
    <p:sldLayoutId id="2147483709" r:id="rId22"/>
    <p:sldLayoutId id="2147483673" r:id="rId23"/>
    <p:sldLayoutId id="2147483694" r:id="rId24"/>
    <p:sldLayoutId id="2147483675" r:id="rId25"/>
    <p:sldLayoutId id="2147483676" r:id="rId26"/>
    <p:sldLayoutId id="2147483678" r:id="rId27"/>
    <p:sldLayoutId id="2147483677" r:id="rId28"/>
    <p:sldLayoutId id="2147483680" r:id="rId29"/>
    <p:sldLayoutId id="2147483681" r:id="rId30"/>
    <p:sldLayoutId id="2147483695" r:id="rId31"/>
    <p:sldLayoutId id="2147483718" r:id="rId32"/>
    <p:sldLayoutId id="2147483682" r:id="rId33"/>
    <p:sldLayoutId id="2147483685" r:id="rId34"/>
    <p:sldLayoutId id="2147483686" r:id="rId35"/>
    <p:sldLayoutId id="2147483689" r:id="rId36"/>
    <p:sldLayoutId id="2147483690" r:id="rId37"/>
    <p:sldLayoutId id="2147483719" r:id="rId38"/>
    <p:sldLayoutId id="2147483735" r:id="rId39"/>
    <p:sldLayoutId id="2147483715" r:id="rId40"/>
    <p:sldLayoutId id="2147483720" r:id="rId41"/>
    <p:sldLayoutId id="2147483723" r:id="rId42"/>
    <p:sldLayoutId id="2147483725" r:id="rId43"/>
    <p:sldLayoutId id="2147483724" r:id="rId44"/>
    <p:sldLayoutId id="2147483722" r:id="rId45"/>
    <p:sldLayoutId id="2147483721" r:id="rId46"/>
    <p:sldLayoutId id="2147483736" r:id="rId47"/>
    <p:sldLayoutId id="2147483706" r:id="rId48"/>
    <p:sldLayoutId id="2147483702" r:id="rId49"/>
    <p:sldLayoutId id="2147483739" r:id="rId50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6" Type="http://schemas.openxmlformats.org/officeDocument/2006/relationships/image" Target="../media/image18.e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s.cl/nosotros/proyectos-de-investigacion-e-innovac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hs.cl/nosotros/proyectos-de-investigacion-e-innovacion/proyectos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49;p46" descr="A group of people in a room&#10;&#10;Description automatically generated with medium confidence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690" t="729" r="2690" b="1552"/>
          <a:stretch/>
        </p:blipFill>
        <p:spPr>
          <a:xfrm>
            <a:off x="3309491" y="0"/>
            <a:ext cx="10100153" cy="6955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-107004" y="0"/>
            <a:ext cx="4873557" cy="6955277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B973970-8A3C-584F-9E3B-FA53A9425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B973970-8A3C-584F-9E3B-FA53A9425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821051-3C99-598A-C005-C3ED7F098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531708"/>
            <a:ext cx="3974593" cy="2076237"/>
          </a:xfrm>
        </p:spPr>
        <p:txBody>
          <a:bodyPr lIns="0" tIns="0" rIns="0" bIns="0" anchor="t"/>
          <a:lstStyle/>
          <a:p>
            <a:pPr>
              <a:lnSpc>
                <a:spcPts val="4400"/>
              </a:lnSpc>
            </a:pPr>
            <a:r>
              <a:rPr lang="es-CL" sz="4400" b="1" dirty="0">
                <a:latin typeface="Arial"/>
                <a:cs typeface="Arial"/>
              </a:rPr>
              <a:t>Fondo de Proyectos de Investigación </a:t>
            </a:r>
            <a:br>
              <a:rPr lang="es-CL" sz="4400" b="1" dirty="0">
                <a:latin typeface="Arial"/>
                <a:cs typeface="Arial"/>
              </a:rPr>
            </a:br>
            <a:r>
              <a:rPr lang="es-CL" sz="4400" b="1" dirty="0">
                <a:latin typeface="Arial"/>
                <a:cs typeface="Arial"/>
              </a:rPr>
              <a:t>e Innovación </a:t>
            </a:r>
            <a:endParaRPr lang="es-ES" sz="4400" b="1" dirty="0"/>
          </a:p>
          <a:p>
            <a:pPr>
              <a:lnSpc>
                <a:spcPts val="4400"/>
              </a:lnSpc>
            </a:pPr>
            <a:endParaRPr lang="x-none" sz="4400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>
          <a:xfrm>
            <a:off x="609599" y="3216585"/>
            <a:ext cx="3496235" cy="1591199"/>
          </a:xfrm>
        </p:spPr>
        <p:txBody>
          <a:bodyPr/>
          <a:lstStyle/>
          <a:p>
            <a:r>
              <a:rPr lang="es-MX" dirty="0">
                <a:solidFill>
                  <a:srgbClr val="106737"/>
                </a:solidFill>
              </a:rPr>
              <a:t>Invitación a proponer ideas de proyectos para la Convocatoria 2025</a:t>
            </a:r>
            <a:endParaRPr lang="es-CL" dirty="0">
              <a:solidFill>
                <a:srgbClr val="106737"/>
              </a:solidFill>
            </a:endParaRPr>
          </a:p>
        </p:txBody>
      </p:sp>
      <p:cxnSp>
        <p:nvCxnSpPr>
          <p:cNvPr id="10" name="Google Shape;62;p88"/>
          <p:cNvCxnSpPr/>
          <p:nvPr/>
        </p:nvCxnSpPr>
        <p:spPr>
          <a:xfrm>
            <a:off x="609599" y="3084155"/>
            <a:ext cx="314529" cy="0"/>
          </a:xfrm>
          <a:prstGeom prst="straightConnector1">
            <a:avLst/>
          </a:prstGeom>
          <a:noFill/>
          <a:ln w="28575" cap="flat" cmpd="sng">
            <a:solidFill>
              <a:srgbClr val="13C0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9">
            <a:extLst>
              <a:ext uri="{FF2B5EF4-FFF2-40B4-BE49-F238E27FC236}">
                <a16:creationId xmlns:a16="http://schemas.microsoft.com/office/drawing/2014/main" id="{8261B21E-2EBC-7FF4-FCBF-438CB209B8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030"/>
          <a:stretch/>
        </p:blipFill>
        <p:spPr>
          <a:xfrm>
            <a:off x="591670" y="5565472"/>
            <a:ext cx="879943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15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66986D3-A203-CB51-FD6F-BACD39AEAB7A}"/>
              </a:ext>
            </a:extLst>
          </p:cNvPr>
          <p:cNvSpPr/>
          <p:nvPr/>
        </p:nvSpPr>
        <p:spPr>
          <a:xfrm>
            <a:off x="5319993" y="570302"/>
            <a:ext cx="6429437" cy="2922812"/>
          </a:xfrm>
          <a:prstGeom prst="roundRect">
            <a:avLst>
              <a:gd name="adj" fmla="val 611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C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2" name="Rectángulo 1"/>
          <p:cNvSpPr/>
          <p:nvPr/>
        </p:nvSpPr>
        <p:spPr>
          <a:xfrm>
            <a:off x="-107004" y="0"/>
            <a:ext cx="4873557" cy="6955277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B973970-8A3C-584F-9E3B-FA53A9425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B973970-8A3C-584F-9E3B-FA53A9425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585851" y="561562"/>
            <a:ext cx="5897720" cy="3260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just" defTabSz="1218406" rtl="0" fontAlgn="auto" hangingPunct="1">
              <a:spcBef>
                <a:spcPts val="0"/>
              </a:spcBef>
              <a:buSzPct val="123000"/>
            </a:pPr>
            <a:r>
              <a:rPr lang="es-MX" sz="2000" b="1" dirty="0">
                <a:solidFill>
                  <a:schemeClr val="tx1"/>
                </a:solidFill>
                <a:latin typeface="Arial"/>
                <a:cs typeface="Arial"/>
              </a:rPr>
              <a:t>¿Cuál es el beneficio de participar?</a:t>
            </a:r>
          </a:p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285750" indent="-28575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Las propuestas pre-seleccionadas se incorporarán como proyectos prioritarios de </a:t>
            </a:r>
            <a:r>
              <a:rPr lang="es-MX" sz="1600" dirty="0" err="1">
                <a:solidFill>
                  <a:schemeClr val="accent3"/>
                </a:solidFill>
                <a:latin typeface="Arial"/>
                <a:cs typeface="Arial"/>
              </a:rPr>
              <a:t>Achs</a:t>
            </a: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 en la Convocatoria SUSESO 2025.</a:t>
            </a:r>
          </a:p>
          <a:p>
            <a:pPr marL="285750" indent="-28575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285750" indent="-285750" algn="just" defTabSz="1218406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Los proyectos que resulten seleccionados podrán obtener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financiamiento, apoyo y </a:t>
            </a:r>
            <a:r>
              <a:rPr lang="es-MX" sz="1600" b="1" dirty="0">
                <a:solidFill>
                  <a:schemeClr val="accent3"/>
                </a:solidFill>
                <a:cs typeface="Arial"/>
              </a:rPr>
              <a:t>seguimiento por parte de </a:t>
            </a:r>
            <a:r>
              <a:rPr lang="es-MX" sz="1600" b="1" dirty="0" err="1">
                <a:solidFill>
                  <a:schemeClr val="accent3"/>
                </a:solidFill>
                <a:latin typeface="Arial"/>
                <a:cs typeface="Arial"/>
              </a:rPr>
              <a:t>Achs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para cumplir sus objetivos, generando valor para la empresa o entidad que lo proponga y patrocine.</a:t>
            </a:r>
          </a:p>
          <a:p>
            <a:pPr algn="l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l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l" defTabSz="1218406" rtl="0" fontAlgn="auto" hangingPunct="1">
              <a:spcBef>
                <a:spcPts val="0"/>
              </a:spcBef>
              <a:buSzPct val="123000"/>
            </a:pPr>
            <a:endParaRPr lang="es-CL" sz="16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6226" y="461264"/>
            <a:ext cx="4097676" cy="497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6">
                    <a:lumMod val="49000"/>
                  </a:schemeClr>
                </a:solidFill>
                <a:latin typeface="Arial"/>
                <a:cs typeface="Arial"/>
              </a:rPr>
              <a:t>Cada año la </a:t>
            </a:r>
            <a:r>
              <a:rPr lang="es-MX" sz="1600" b="1" dirty="0" err="1">
                <a:solidFill>
                  <a:schemeClr val="accent6">
                    <a:lumMod val="49000"/>
                  </a:schemeClr>
                </a:solidFill>
                <a:latin typeface="Arial"/>
                <a:cs typeface="Arial"/>
              </a:rPr>
              <a:t>Achs</a:t>
            </a:r>
            <a:r>
              <a:rPr lang="es-MX" sz="1600" b="1" dirty="0">
                <a:solidFill>
                  <a:schemeClr val="accent6">
                    <a:lumMod val="49000"/>
                  </a:schemeClr>
                </a:solidFill>
                <a:latin typeface="Arial"/>
                <a:cs typeface="Arial"/>
              </a:rPr>
              <a:t> y los otros organismos administradores del seguro laboral destinan una parte de su presupuesto para constituir un fondo concursable para financiar proyectos que contribuyan a la salud y seguridad en el trabajo.</a:t>
            </a:r>
          </a:p>
          <a:p>
            <a:pPr defTabSz="1218406" rtl="0" fontAlgn="auto" hangingPunct="1">
              <a:spcBef>
                <a:spcPts val="0"/>
              </a:spcBef>
              <a:buSzPct val="123000"/>
            </a:pPr>
            <a:endParaRPr lang="es-MX" sz="1600" b="1" dirty="0">
              <a:solidFill>
                <a:schemeClr val="accent6">
                  <a:lumMod val="49000"/>
                </a:schemeClr>
              </a:solidFill>
              <a:latin typeface="Arial"/>
              <a:cs typeface="Arial"/>
            </a:endParaRPr>
          </a:p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6">
                    <a:lumMod val="49000"/>
                  </a:schemeClr>
                </a:solidFill>
                <a:latin typeface="Arial"/>
                <a:cs typeface="Arial"/>
              </a:rPr>
              <a:t>En el ciclo 2024, este fondo fue de $1.483.000 dentro de los cuales la </a:t>
            </a:r>
            <a:r>
              <a:rPr lang="es-MX" sz="1600" b="1" dirty="0" err="1">
                <a:solidFill>
                  <a:schemeClr val="accent6">
                    <a:lumMod val="49000"/>
                  </a:schemeClr>
                </a:solidFill>
                <a:latin typeface="Arial"/>
                <a:cs typeface="Arial"/>
              </a:rPr>
              <a:t>Achs</a:t>
            </a:r>
            <a:r>
              <a:rPr lang="es-MX" sz="1600" b="1" dirty="0">
                <a:solidFill>
                  <a:schemeClr val="accent6">
                    <a:lumMod val="49000"/>
                  </a:schemeClr>
                </a:solidFill>
                <a:latin typeface="Arial"/>
                <a:cs typeface="Arial"/>
              </a:rPr>
              <a:t> aportó un 43%.</a:t>
            </a:r>
          </a:p>
          <a:p>
            <a:pPr defTabSz="1218406" rtl="0" fontAlgn="auto" hangingPunct="1">
              <a:spcBef>
                <a:spcPts val="0"/>
              </a:spcBef>
              <a:buSzPct val="123000"/>
            </a:pPr>
            <a:endParaRPr lang="es-MX" sz="1600" b="1" dirty="0">
              <a:solidFill>
                <a:schemeClr val="accent6">
                  <a:lumMod val="49000"/>
                </a:schemeClr>
              </a:solidFill>
              <a:latin typeface="Arial"/>
              <a:cs typeface="Arial"/>
            </a:endParaRPr>
          </a:p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2000" b="1" dirty="0">
                <a:solidFill>
                  <a:schemeClr val="accent1">
                    <a:lumMod val="76000"/>
                    <a:lumOff val="24000"/>
                  </a:schemeClr>
                </a:solidFill>
                <a:latin typeface="Arial"/>
                <a:cs typeface="Arial"/>
              </a:rPr>
              <a:t>Achs invita a las empresas e instituciones adheridas a proponer ideas de proyectos de investigación e innovación que contribuyan a mejorar la prevención de accidentes del trabajo y enfermedades profesionales.</a:t>
            </a:r>
            <a:endParaRPr lang="es-CL" sz="2000" b="1" dirty="0">
              <a:solidFill>
                <a:schemeClr val="accent1">
                  <a:lumMod val="76000"/>
                  <a:lumOff val="24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7EF392-4778-15CE-8D23-574CED96CE71}"/>
              </a:ext>
            </a:extLst>
          </p:cNvPr>
          <p:cNvSpPr txBox="1"/>
          <p:nvPr/>
        </p:nvSpPr>
        <p:spPr>
          <a:xfrm>
            <a:off x="5319993" y="4344383"/>
            <a:ext cx="2597105" cy="8781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2000" b="1" dirty="0">
                <a:solidFill>
                  <a:schemeClr val="tx1"/>
                </a:solidFill>
                <a:latin typeface="Arial"/>
                <a:cs typeface="Arial"/>
              </a:rPr>
              <a:t>¿Cuál es el plazo para postular ideas?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DE27242-9F96-C11A-05AB-CB16769B8A0F}"/>
              </a:ext>
            </a:extLst>
          </p:cNvPr>
          <p:cNvSpPr/>
          <p:nvPr/>
        </p:nvSpPr>
        <p:spPr>
          <a:xfrm>
            <a:off x="5319992" y="3694341"/>
            <a:ext cx="6429437" cy="2586268"/>
          </a:xfrm>
          <a:prstGeom prst="roundRect">
            <a:avLst>
              <a:gd name="adj" fmla="val 611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C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4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4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670" indent="-266700" algn="just" defTabSz="1218406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Presentación de ideas: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Hasta el 10 de enero 2025</a:t>
            </a:r>
          </a:p>
          <a:p>
            <a:pPr marL="534670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670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Evaluación de la relevancia y factibilidad: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20 de enero 2025</a:t>
            </a:r>
          </a:p>
          <a:p>
            <a:pPr marL="534670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670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 err="1">
                <a:solidFill>
                  <a:schemeClr val="accent3"/>
                </a:solidFill>
                <a:latin typeface="Arial"/>
                <a:cs typeface="Arial"/>
              </a:rPr>
              <a:t>Pre-selección</a:t>
            </a: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 de ideas: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30 de enero 2025</a:t>
            </a:r>
          </a:p>
          <a:p>
            <a:pPr marL="285750" indent="-28575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670" algn="just"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Las propuestas </a:t>
            </a:r>
            <a:r>
              <a:rPr lang="es-MX" sz="1600" b="1" dirty="0" err="1">
                <a:solidFill>
                  <a:schemeClr val="accent3"/>
                </a:solidFill>
                <a:latin typeface="Arial"/>
                <a:cs typeface="Arial"/>
              </a:rPr>
              <a:t>pre-seleccionadas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 se incorporarán </a:t>
            </a:r>
          </a:p>
          <a:p>
            <a:pPr marL="534670" algn="just"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como proyectos prioritarios de Achs en la </a:t>
            </a:r>
          </a:p>
          <a:p>
            <a:pPr marL="534670" algn="just"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Convocatoria SUSESO 2025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6BDA422-40DA-D456-9361-19871D777D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744"/>
          <a:stretch/>
        </p:blipFill>
        <p:spPr>
          <a:xfrm>
            <a:off x="591670" y="5565472"/>
            <a:ext cx="865655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76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9;p95"/>
          <p:cNvSpPr/>
          <p:nvPr/>
        </p:nvSpPr>
        <p:spPr>
          <a:xfrm>
            <a:off x="437516" y="2254853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39;p95"/>
          <p:cNvSpPr/>
          <p:nvPr/>
        </p:nvSpPr>
        <p:spPr>
          <a:xfrm>
            <a:off x="437516" y="3191768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139;p95"/>
          <p:cNvSpPr/>
          <p:nvPr/>
        </p:nvSpPr>
        <p:spPr>
          <a:xfrm>
            <a:off x="437516" y="4132349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139;p95"/>
          <p:cNvSpPr/>
          <p:nvPr/>
        </p:nvSpPr>
        <p:spPr>
          <a:xfrm>
            <a:off x="437516" y="5068620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39;p95"/>
          <p:cNvSpPr/>
          <p:nvPr/>
        </p:nvSpPr>
        <p:spPr>
          <a:xfrm>
            <a:off x="437516" y="1331101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19A3A11-EC07-12C1-5EF3-D6CB70D6469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812338" cy="253511"/>
          </a:xfrm>
        </p:spPr>
        <p:txBody>
          <a:bodyPr/>
          <a:lstStyle/>
          <a:p>
            <a:r>
              <a:rPr lang="es-CL" b="1" i="0" u="none" strike="noStrike" dirty="0">
                <a:solidFill>
                  <a:srgbClr val="15BF45"/>
                </a:solidFill>
                <a:effectLst/>
                <a:latin typeface="Arial" panose="020B0604020202020204" pitchFamily="34" charset="0"/>
              </a:rPr>
              <a:t>Mecanismo de generación de ideas de proyectos prioritarios </a:t>
            </a:r>
            <a:r>
              <a:rPr lang="es-CL" b="1" i="0" u="none" strike="noStrike" dirty="0" err="1">
                <a:solidFill>
                  <a:srgbClr val="15BF45"/>
                </a:solidFill>
                <a:effectLst/>
                <a:latin typeface="Arial" panose="020B0604020202020204" pitchFamily="34" charset="0"/>
              </a:rPr>
              <a:t>Achs</a:t>
            </a:r>
            <a:endParaRPr lang="es-CL" sz="2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5E2FDE-D7CD-C279-F41A-64E0F3A274DD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B37290F3-BA30-9341-A10E-737EC97582C1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E5CAD3-B462-56AF-8A57-BE26368B777F}"/>
              </a:ext>
            </a:extLst>
          </p:cNvPr>
          <p:cNvSpPr txBox="1"/>
          <p:nvPr/>
        </p:nvSpPr>
        <p:spPr>
          <a:xfrm>
            <a:off x="556746" y="1357571"/>
            <a:ext cx="1593069" cy="68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rtl="0" fontAlgn="auto" hangingPunct="1">
              <a:spcBef>
                <a:spcPts val="0"/>
              </a:spcBef>
              <a:buSzPct val="123000"/>
            </a:pP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¿Quiénes proponen ideas de proyectos?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78445" y="2354450"/>
            <a:ext cx="1745298" cy="51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¿</a:t>
            </a: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Cómo se proponen ideas de proyectos?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88173" y="3207334"/>
            <a:ext cx="1745298" cy="68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¿Cómo se</a:t>
            </a:r>
            <a:b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pre-seleccionan las ideas recibidas?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88173" y="4138412"/>
            <a:ext cx="1745298" cy="71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¿</a:t>
            </a: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Con qué criterios se priorizarán estas ideas?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00143" y="1365977"/>
            <a:ext cx="87164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Las ideas de proyectos pueden surgir de los colaboradores </a:t>
            </a:r>
            <a:r>
              <a:rPr lang="es-MX" sz="1400" dirty="0" err="1"/>
              <a:t>Achs</a:t>
            </a:r>
            <a:r>
              <a:rPr lang="es-CL" sz="1400" dirty="0"/>
              <a:t>, de las </a:t>
            </a:r>
            <a:r>
              <a:rPr lang="es-CL" sz="1400" b="1" dirty="0">
                <a:solidFill>
                  <a:schemeClr val="accent3"/>
                </a:solidFill>
              </a:rPr>
              <a:t>entidades adheridas </a:t>
            </a:r>
            <a:r>
              <a:rPr lang="es-CL" sz="1400" dirty="0"/>
              <a:t>o de investigadores/as interesados/as en desarrollar proyectos</a:t>
            </a:r>
            <a:r>
              <a:rPr lang="es-MX" sz="1400" dirty="0"/>
              <a:t>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00143" y="2321200"/>
            <a:ext cx="8768127" cy="1162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1400" dirty="0"/>
              <a:t>Las ideas deben proponerse en un formato de Términos de Referencia (2 páginas). Para postularlas, se debe completar el </a:t>
            </a:r>
            <a:r>
              <a:rPr lang="es-MX" sz="1400" b="1" dirty="0">
                <a:solidFill>
                  <a:schemeClr val="accent3"/>
                </a:solidFill>
              </a:rPr>
              <a:t>formulario que se encuentra en</a:t>
            </a:r>
            <a:r>
              <a:rPr lang="es-MX" sz="1400" dirty="0">
                <a:solidFill>
                  <a:schemeClr val="accent3"/>
                </a:solidFill>
              </a:rPr>
              <a:t>: </a:t>
            </a:r>
            <a:r>
              <a:rPr lang="es-MX" sz="14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https://www.achs.cl/nosotros/proyectos-de-investigacion-e-innovacion</a:t>
            </a:r>
            <a:endParaRPr lang="es-MX" sz="1400" dirty="0">
              <a:solidFill>
                <a:schemeClr val="accent3"/>
              </a:solidFill>
              <a:cs typeface="Arial" panose="020B060402020202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endParaRPr lang="es-MX" sz="14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400143" y="3289715"/>
            <a:ext cx="871646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Se constituirá un </a:t>
            </a:r>
            <a:r>
              <a:rPr lang="es-MX" sz="1400" b="1" dirty="0"/>
              <a:t>comité de pre-selección </a:t>
            </a:r>
            <a:r>
              <a:rPr lang="es-MX" sz="1400" b="1" dirty="0" err="1"/>
              <a:t>Achs</a:t>
            </a:r>
            <a:r>
              <a:rPr lang="es-MX" sz="1400" b="1" dirty="0"/>
              <a:t> </a:t>
            </a:r>
            <a:r>
              <a:rPr lang="es-MX" sz="1400" dirty="0"/>
              <a:t>para analizar y priorizar las ideas de proyectos que se presenten. Todas las propuestas deberán tener alguna Subgerencia o Dirección de </a:t>
            </a:r>
            <a:r>
              <a:rPr lang="es-MX" sz="1400" dirty="0" err="1"/>
              <a:t>Achs</a:t>
            </a:r>
            <a:r>
              <a:rPr lang="es-MX" sz="1400" dirty="0"/>
              <a:t> que las respalde.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400143" y="5004822"/>
            <a:ext cx="87164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Se buscará a potenciales investigadores/as que puedan estar interesados en ejecutar los proyectos </a:t>
            </a:r>
            <a:br>
              <a:rPr lang="es-MX" sz="1400" dirty="0"/>
            </a:br>
            <a:r>
              <a:rPr lang="es-MX" sz="1400" dirty="0"/>
              <a:t>pre-seleccionados, </a:t>
            </a:r>
            <a:r>
              <a:rPr lang="es-MX" sz="1400" b="1" dirty="0"/>
              <a:t>completando y mejorando los TDR</a:t>
            </a:r>
            <a:r>
              <a:rPr lang="es-MX" sz="1400" dirty="0"/>
              <a:t>. Las propuestas priorizadas (máximo 25) serán enviadas a SUSESO e incorporados a los Lineamientos Estratégicos que acompañan la Convocatoria anual.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400143" y="4128684"/>
            <a:ext cx="871646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accent3"/>
                </a:solidFill>
              </a:rPr>
              <a:t>Se priorizarán las ideas que sean un aporte al conocimiento o generen soluciones innovadoras a problemas relevantes de salud y seguridad laboral, que sean factibles de ejecutar y cuyos resultados sean aplicables en favor de los trabajadores y trabajadoras acogidos por el seguro.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88173" y="5068620"/>
            <a:ext cx="1745298" cy="71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¿</a:t>
            </a: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Qué se hace con las ideas priorizadas?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cxnSp>
        <p:nvCxnSpPr>
          <p:cNvPr id="26" name="Google Shape;62;p88"/>
          <p:cNvCxnSpPr>
            <a:cxnSpLocks/>
          </p:cNvCxnSpPr>
          <p:nvPr/>
        </p:nvCxnSpPr>
        <p:spPr>
          <a:xfrm>
            <a:off x="2400143" y="2160027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62;p88"/>
          <p:cNvCxnSpPr>
            <a:cxnSpLocks/>
          </p:cNvCxnSpPr>
          <p:nvPr/>
        </p:nvCxnSpPr>
        <p:spPr>
          <a:xfrm>
            <a:off x="2400143" y="3080912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62;p88"/>
          <p:cNvCxnSpPr>
            <a:cxnSpLocks/>
          </p:cNvCxnSpPr>
          <p:nvPr/>
        </p:nvCxnSpPr>
        <p:spPr>
          <a:xfrm>
            <a:off x="2400143" y="4005040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62;p88"/>
          <p:cNvCxnSpPr>
            <a:cxnSpLocks/>
          </p:cNvCxnSpPr>
          <p:nvPr/>
        </p:nvCxnSpPr>
        <p:spPr>
          <a:xfrm>
            <a:off x="2400143" y="4925925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" name="Grupo 10"/>
          <p:cNvGrpSpPr/>
          <p:nvPr/>
        </p:nvGrpSpPr>
        <p:grpSpPr>
          <a:xfrm>
            <a:off x="449262" y="5980140"/>
            <a:ext cx="1847566" cy="736741"/>
            <a:chOff x="437516" y="1274881"/>
            <a:chExt cx="1847566" cy="736741"/>
          </a:xfrm>
        </p:grpSpPr>
        <p:sp>
          <p:nvSpPr>
            <p:cNvPr id="5" name="Google Shape;139;p95"/>
            <p:cNvSpPr/>
            <p:nvPr/>
          </p:nvSpPr>
          <p:spPr>
            <a:xfrm>
              <a:off x="437516" y="1274881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68717" y="1288731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¿Quiénes formulan y postulan los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400143" y="5993990"/>
            <a:ext cx="8716464" cy="69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Los proyectos son formulados por investigadores/as de Universidades o empresas consultoras quienes los postulan en la plataforma </a:t>
            </a:r>
            <a:r>
              <a:rPr lang="es-MX" sz="1400" b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www.fondos.gob</a:t>
            </a:r>
            <a:r>
              <a:rPr lang="es-MX" sz="1400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, de acuerdo a las bases. Las empresas o entidades patrocinadoras entregan cartas de respaldo para la postulación.</a:t>
            </a:r>
          </a:p>
        </p:txBody>
      </p:sp>
      <p:cxnSp>
        <p:nvCxnSpPr>
          <p:cNvPr id="7" name="Google Shape;62;p88">
            <a:extLst>
              <a:ext uri="{FF2B5EF4-FFF2-40B4-BE49-F238E27FC236}">
                <a16:creationId xmlns:a16="http://schemas.microsoft.com/office/drawing/2014/main" id="{8B55A412-0A3B-2318-F13F-1C6551C37390}"/>
              </a:ext>
            </a:extLst>
          </p:cNvPr>
          <p:cNvCxnSpPr>
            <a:cxnSpLocks/>
          </p:cNvCxnSpPr>
          <p:nvPr/>
        </p:nvCxnSpPr>
        <p:spPr>
          <a:xfrm>
            <a:off x="2400143" y="5868861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69623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97C6099-F147-7CD6-774B-AC417EC1B4AF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0"/>
            <a:ext cx="10091738" cy="378267"/>
          </a:xfrm>
        </p:spPr>
        <p:txBody>
          <a:bodyPr/>
          <a:lstStyle/>
          <a:p>
            <a:r>
              <a:rPr lang="es-CL" b="1" dirty="0"/>
              <a:t>Más información sobre el mecanismo de selección y ejecución de proyectos Convocatoria SUSESO</a:t>
            </a:r>
          </a:p>
          <a:p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437516" y="2361139"/>
            <a:ext cx="1847566" cy="736741"/>
            <a:chOff x="437516" y="2458968"/>
            <a:chExt cx="1847566" cy="736741"/>
          </a:xfrm>
        </p:grpSpPr>
        <p:sp>
          <p:nvSpPr>
            <p:cNvPr id="17" name="Google Shape;139;p95"/>
            <p:cNvSpPr/>
            <p:nvPr/>
          </p:nvSpPr>
          <p:spPr>
            <a:xfrm>
              <a:off x="437516" y="2458968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68717" y="2485193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¿Cómo se seleccionan los proyectos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37516" y="3447397"/>
            <a:ext cx="1847566" cy="736741"/>
            <a:chOff x="437516" y="3591899"/>
            <a:chExt cx="1847566" cy="736741"/>
          </a:xfrm>
        </p:grpSpPr>
        <p:sp>
          <p:nvSpPr>
            <p:cNvPr id="18" name="Google Shape;139;p95"/>
            <p:cNvSpPr/>
            <p:nvPr/>
          </p:nvSpPr>
          <p:spPr>
            <a:xfrm>
              <a:off x="437516" y="3591899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49261" y="3618124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¿Cuánto demora la evaluación de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37516" y="4533655"/>
            <a:ext cx="1847566" cy="736741"/>
            <a:chOff x="437516" y="4672771"/>
            <a:chExt cx="1847566" cy="736741"/>
          </a:xfrm>
        </p:grpSpPr>
        <p:sp>
          <p:nvSpPr>
            <p:cNvPr id="19" name="Google Shape;139;p95"/>
            <p:cNvSpPr/>
            <p:nvPr/>
          </p:nvSpPr>
          <p:spPr>
            <a:xfrm>
              <a:off x="437516" y="4672771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88173" y="4715494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¿Cómo se ejecutan y monitorean los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37516" y="5619914"/>
            <a:ext cx="1847566" cy="736741"/>
            <a:chOff x="437516" y="5619914"/>
            <a:chExt cx="1847566" cy="736741"/>
          </a:xfrm>
        </p:grpSpPr>
        <p:sp>
          <p:nvSpPr>
            <p:cNvPr id="21" name="Google Shape;139;p95"/>
            <p:cNvSpPr/>
            <p:nvPr/>
          </p:nvSpPr>
          <p:spPr>
            <a:xfrm>
              <a:off x="437516" y="5619914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88173" y="5649849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¿Qué se hace cuando terminan los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392724" y="2315816"/>
            <a:ext cx="901961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accent3"/>
                </a:solidFill>
              </a:rPr>
              <a:t>Los proyectos son evaluados en </a:t>
            </a:r>
            <a:r>
              <a:rPr lang="es-MX" sz="1400" b="1" dirty="0">
                <a:solidFill>
                  <a:schemeClr val="accent3"/>
                </a:solidFill>
              </a:rPr>
              <a:t>3</a:t>
            </a:r>
            <a:r>
              <a:rPr lang="es-MX" sz="1400" dirty="0">
                <a:solidFill>
                  <a:schemeClr val="accent3"/>
                </a:solidFill>
              </a:rPr>
              <a:t> etapas: </a:t>
            </a:r>
            <a:r>
              <a:rPr lang="es-MX" sz="1400" b="1" dirty="0">
                <a:solidFill>
                  <a:schemeClr val="accent3"/>
                </a:solidFill>
              </a:rPr>
              <a:t>1) </a:t>
            </a:r>
            <a:r>
              <a:rPr lang="es-MX" sz="1400" dirty="0">
                <a:solidFill>
                  <a:schemeClr val="accent3"/>
                </a:solidFill>
              </a:rPr>
              <a:t>SUSESO revisa el cumplimiento de bases;</a:t>
            </a:r>
            <a:r>
              <a:rPr lang="es-MX" sz="1400" b="1" dirty="0">
                <a:solidFill>
                  <a:schemeClr val="accent3"/>
                </a:solidFill>
              </a:rPr>
              <a:t> 2) </a:t>
            </a:r>
            <a:r>
              <a:rPr lang="es-MX" sz="1400" dirty="0">
                <a:solidFill>
                  <a:schemeClr val="accent3"/>
                </a:solidFill>
              </a:rPr>
              <a:t>Un comité (SUSESO) evalúa su factibilidad y</a:t>
            </a:r>
            <a:r>
              <a:rPr lang="es-MX" sz="1400" b="1" dirty="0">
                <a:solidFill>
                  <a:schemeClr val="accent3"/>
                </a:solidFill>
              </a:rPr>
              <a:t> 3) </a:t>
            </a:r>
            <a:r>
              <a:rPr lang="es-MX" sz="1400" dirty="0">
                <a:solidFill>
                  <a:schemeClr val="accent3"/>
                </a:solidFill>
              </a:rPr>
              <a:t>una dupla de evaluadores externos con cv acorde a la temática califica cada proyecto, utilizando los criterios establecidos en las bases. Se jerarquizan de mayor a menor puntaje y se asignan a los OAL para su financiamiento hasta que se acaba los recursos.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392724" y="3408485"/>
            <a:ext cx="89859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La convocatoria la realiza SUSESO aproximadamente en junio dando aproximadamente un mes para postular. Las evaluaciones se realizan en agosto y septiembre.  Los resultados se publican a inicios de octubre. Los convenios con los proveedores se elaboran en octubre-noviembre, dando inicio formal al proyecto seleccionado.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92724" y="4480172"/>
            <a:ext cx="89859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Los proveedores ejecutan los proyectos en colaboración con las entidades patrocinantes, de acuerdo a lo estipulado en el proyecto aprobado. Además del seguimiento administrativo y financiero general por parte de la </a:t>
            </a:r>
            <a:r>
              <a:rPr lang="es-MX" sz="1400" dirty="0" err="1"/>
              <a:t>Achs</a:t>
            </a:r>
            <a:r>
              <a:rPr lang="es-MX" sz="1400" dirty="0"/>
              <a:t>, cada proyecto tiene una contraparte técnica que apoya, acompaña, genera reuniones de seguimiento y aprueba informes técnicos. 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392724" y="5748218"/>
            <a:ext cx="89859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Los resultados se presentan a la empresa o entidad patrocinante. Una vez aprobados los informes finales se publican en web de </a:t>
            </a:r>
            <a:r>
              <a:rPr lang="es-MX" sz="1400" dirty="0" err="1"/>
              <a:t>Achs</a:t>
            </a:r>
            <a:r>
              <a:rPr lang="es-MX" sz="1400" dirty="0"/>
              <a:t> y de SUSESO y se hace divulgación en diversos medios.</a:t>
            </a:r>
          </a:p>
        </p:txBody>
      </p:sp>
      <p:cxnSp>
        <p:nvCxnSpPr>
          <p:cNvPr id="26" name="Google Shape;62;p88"/>
          <p:cNvCxnSpPr>
            <a:cxnSpLocks/>
          </p:cNvCxnSpPr>
          <p:nvPr/>
        </p:nvCxnSpPr>
        <p:spPr>
          <a:xfrm>
            <a:off x="2392724" y="2171276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62;p88"/>
          <p:cNvCxnSpPr>
            <a:cxnSpLocks/>
          </p:cNvCxnSpPr>
          <p:nvPr/>
        </p:nvCxnSpPr>
        <p:spPr>
          <a:xfrm>
            <a:off x="2392724" y="3304649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62;p88"/>
          <p:cNvCxnSpPr>
            <a:cxnSpLocks/>
          </p:cNvCxnSpPr>
          <p:nvPr/>
        </p:nvCxnSpPr>
        <p:spPr>
          <a:xfrm>
            <a:off x="2392724" y="4383640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62;p88"/>
          <p:cNvCxnSpPr>
            <a:cxnSpLocks/>
          </p:cNvCxnSpPr>
          <p:nvPr/>
        </p:nvCxnSpPr>
        <p:spPr>
          <a:xfrm>
            <a:off x="2392724" y="5484718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EF142487-D429-D6EA-3C35-152A1175D252}"/>
              </a:ext>
            </a:extLst>
          </p:cNvPr>
          <p:cNvGrpSpPr/>
          <p:nvPr/>
        </p:nvGrpSpPr>
        <p:grpSpPr>
          <a:xfrm>
            <a:off x="398127" y="1353252"/>
            <a:ext cx="1847566" cy="736741"/>
            <a:chOff x="437516" y="2458968"/>
            <a:chExt cx="1847566" cy="736741"/>
          </a:xfrm>
        </p:grpSpPr>
        <p:sp>
          <p:nvSpPr>
            <p:cNvPr id="5" name="Google Shape;139;p95">
              <a:extLst>
                <a:ext uri="{FF2B5EF4-FFF2-40B4-BE49-F238E27FC236}">
                  <a16:creationId xmlns:a16="http://schemas.microsoft.com/office/drawing/2014/main" id="{19238DE6-FFDD-0920-2F90-E61F873C7932}"/>
                </a:ext>
              </a:extLst>
            </p:cNvPr>
            <p:cNvSpPr/>
            <p:nvPr/>
          </p:nvSpPr>
          <p:spPr>
            <a:xfrm>
              <a:off x="437516" y="2458968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88AB636-E703-87D6-7D26-01AC13CBAF2C}"/>
                </a:ext>
              </a:extLst>
            </p:cNvPr>
            <p:cNvSpPr txBox="1"/>
            <p:nvPr/>
          </p:nvSpPr>
          <p:spPr>
            <a:xfrm>
              <a:off x="468717" y="2485193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¿Cuánto es el financiamiento que puede adjudicarse?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EDB8B6E1-0AE5-97DE-0405-0452523BB1DD}"/>
              </a:ext>
            </a:extLst>
          </p:cNvPr>
          <p:cNvSpPr/>
          <p:nvPr/>
        </p:nvSpPr>
        <p:spPr>
          <a:xfrm>
            <a:off x="2392724" y="1488590"/>
            <a:ext cx="8813085" cy="96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El presupuesto depende del tipo de proyecto y fluctúa entre los </a:t>
            </a:r>
            <a:r>
              <a:rPr lang="es-MX" sz="1400" b="0" i="0" u="none" strike="noStrike" baseline="0" dirty="0">
                <a:solidFill>
                  <a:schemeClr val="accent3"/>
                </a:solidFill>
                <a:effectLst/>
                <a:latin typeface="+mn-lt"/>
              </a:rPr>
              <a:t>10 a 90MM para los proyectos de investigación y entre los 20 a 95MM en los proyectos de innovación</a:t>
            </a:r>
          </a:p>
          <a:p>
            <a:pPr algn="just"/>
            <a:r>
              <a:rPr lang="es-MX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86513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b="1" i="0" u="none" strike="noStrike" dirty="0">
                <a:solidFill>
                  <a:srgbClr val="15BF45"/>
                </a:solidFill>
                <a:effectLst/>
                <a:latin typeface="Arial" panose="020B0604020202020204" pitchFamily="34" charset="0"/>
              </a:rPr>
              <a:t>Proyectos seleccionados en convocatoria 2024 (ejemplos)</a:t>
            </a:r>
            <a:r>
              <a:rPr lang="es-E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s-CL" sz="16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67546455"/>
              </p:ext>
            </p:extLst>
          </p:nvPr>
        </p:nvGraphicFramePr>
        <p:xfrm>
          <a:off x="1469357" y="1466690"/>
          <a:ext cx="4274296" cy="4154709"/>
        </p:xfrm>
        <a:graphic>
          <a:graphicData uri="http://schemas.openxmlformats.org/drawingml/2006/table">
            <a:tbl>
              <a:tblPr/>
              <a:tblGrid>
                <a:gridCol w="427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48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de proyecto</a:t>
                      </a:r>
                    </a:p>
                  </a:txBody>
                  <a:tcPr marL="5050" marR="5050" marT="5050" marB="363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1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Cambio climático: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olas de calor y prevención de la salud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las personas trabajadoras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1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Desafiando la Altura: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Mujeres Chilenas y la Hipoxia Intermitente Crónica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67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Identificación de peligros, factores de riesgo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sus respectivos controles para personas trabajadoras expuestas a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hidrógeno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durante la operación de instalaciones y situaciones de emergencia 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592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Guía práctica para la incorporación de la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perspectiva de género en la gestión de seguridad y salud en el trabajo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las empresas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Guía técnica para la promoción del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buen trato y protección de la salud mental en el sector público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un aporte a la implementación de la Ley Karin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9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Solución ergonómica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eficiente y comercialmente factible para el movimiento de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cilindros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gas de última milla.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5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Solución ergonómica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prevenir TME de personas trabajadoras que realizan extracción e paquetes livianos desde </a:t>
                      </a:r>
                      <a:r>
                        <a:rPr lang="es-MX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bins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centros logísticos</a:t>
                      </a:r>
                    </a:p>
                  </a:txBody>
                  <a:tcPr marL="36000" marR="5050" marT="3600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495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Procesamiento del lenguaje natural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una prevención más efectiva de salud mental con perspectiva de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género</a:t>
                      </a:r>
                    </a:p>
                  </a:txBody>
                  <a:tcPr marL="36000" marR="6350" marT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211188"/>
              </p:ext>
            </p:extLst>
          </p:nvPr>
        </p:nvGraphicFramePr>
        <p:xfrm>
          <a:off x="6682034" y="1466690"/>
          <a:ext cx="3984858" cy="2848141"/>
        </p:xfrm>
        <a:graphic>
          <a:graphicData uri="http://schemas.openxmlformats.org/drawingml/2006/table">
            <a:tbl>
              <a:tblPr/>
              <a:tblGrid>
                <a:gridCol w="398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de proyecto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Guía para el tratamiento clínico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personas trabajadoras con patologías de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 mental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laboral (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000" marR="6350" marT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 de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enfermería de práctica avanzada en prestaciones relacionadas con la atención de salud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atingentes a la Ley Nº 16.744 </a:t>
                      </a:r>
                    </a:p>
                  </a:txBody>
                  <a:tcPr marL="36000" marR="6350" marT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106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Evaluación del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 de lesiones por presión en pacientes en modalidad autocuidado del Programa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Pacientes Institucionalizados (PPI) de la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la región metropolitana </a:t>
                      </a:r>
                    </a:p>
                  </a:txBody>
                  <a:tcPr marL="36000" marR="6350" marT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APP (o </a:t>
                      </a:r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webAPP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que dé soporte psicológico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trabajadores en estudio o calificados con patologías laborales de salud mental</a:t>
                      </a:r>
                    </a:p>
                  </a:txBody>
                  <a:tcPr marL="36000" marR="6350" marT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Marcador de texto 4"/>
          <p:cNvSpPr txBox="1">
            <a:spLocks/>
          </p:cNvSpPr>
          <p:nvPr/>
        </p:nvSpPr>
        <p:spPr>
          <a:xfrm>
            <a:off x="6682034" y="1215527"/>
            <a:ext cx="3733100" cy="1965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b="1" dirty="0"/>
              <a:t>Área Salud Ocupacional</a:t>
            </a:r>
            <a:endParaRPr lang="es-CL" sz="1400" b="1" dirty="0"/>
          </a:p>
        </p:txBody>
      </p:sp>
      <p:sp>
        <p:nvSpPr>
          <p:cNvPr id="2" name="CuadroTexto 17">
            <a:extLst>
              <a:ext uri="{FF2B5EF4-FFF2-40B4-BE49-F238E27FC236}">
                <a16:creationId xmlns:a16="http://schemas.microsoft.com/office/drawing/2014/main" id="{A9FD13C8-AD89-E549-F81A-9F62A7DB5F92}"/>
              </a:ext>
            </a:extLst>
          </p:cNvPr>
          <p:cNvSpPr txBox="1"/>
          <p:nvPr/>
        </p:nvSpPr>
        <p:spPr>
          <a:xfrm>
            <a:off x="509479" y="5798965"/>
            <a:ext cx="6997566" cy="324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l" defTabSz="1218406" rtl="0" fontAlgn="auto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rgbClr val="007A33"/>
                </a:solidFill>
                <a:latin typeface="Arial"/>
                <a:cs typeface="Arial"/>
              </a:rPr>
              <a:t>Ver proyectos anteriores financiados por </a:t>
            </a:r>
            <a:r>
              <a:rPr lang="es-MX" sz="1600" dirty="0" err="1">
                <a:solidFill>
                  <a:srgbClr val="007A33"/>
                </a:solidFill>
                <a:latin typeface="Arial"/>
                <a:cs typeface="Arial"/>
              </a:rPr>
              <a:t>Achs</a:t>
            </a:r>
            <a:r>
              <a:rPr lang="es-MX" sz="1600" dirty="0">
                <a:solidFill>
                  <a:srgbClr val="007A33"/>
                </a:solidFill>
                <a:latin typeface="Arial"/>
                <a:cs typeface="Arial"/>
              </a:rPr>
              <a:t>:</a:t>
            </a:r>
            <a:endParaRPr lang="es-CL" sz="1600" dirty="0">
              <a:solidFill>
                <a:srgbClr val="007A33"/>
              </a:solidFill>
              <a:latin typeface="Arial"/>
              <a:cs typeface="Arial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61686B-A2AA-619E-A5B3-2830E479A83D}"/>
              </a:ext>
            </a:extLst>
          </p:cNvPr>
          <p:cNvSpPr/>
          <p:nvPr/>
        </p:nvSpPr>
        <p:spPr>
          <a:xfrm>
            <a:off x="509479" y="6125888"/>
            <a:ext cx="7527420" cy="505838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F4F6EB-E7F1-76B9-8F4C-1EEDE31F2F6A}"/>
              </a:ext>
            </a:extLst>
          </p:cNvPr>
          <p:cNvSpPr/>
          <p:nvPr/>
        </p:nvSpPr>
        <p:spPr>
          <a:xfrm>
            <a:off x="513621" y="6221724"/>
            <a:ext cx="10116152" cy="830484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s-CL" sz="1600" dirty="0">
                <a:hlinkClick r:id="rId2"/>
              </a:rPr>
              <a:t>https://www.achs.cl/nosotros/proyectos-de-investigacion-e-innovacion/proyectos</a:t>
            </a:r>
            <a:endParaRPr lang="es-CL" sz="1600" dirty="0"/>
          </a:p>
          <a:p>
            <a:endParaRPr lang="es-CL" sz="1600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04954B92-6435-7CEF-DC0A-0600203BA864}"/>
              </a:ext>
            </a:extLst>
          </p:cNvPr>
          <p:cNvSpPr txBox="1">
            <a:spLocks/>
          </p:cNvSpPr>
          <p:nvPr/>
        </p:nvSpPr>
        <p:spPr>
          <a:xfrm>
            <a:off x="1431956" y="1215527"/>
            <a:ext cx="3733100" cy="1965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b="1" dirty="0"/>
              <a:t>Área Prevención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4658383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8874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832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B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TemaAchs</Template>
  <TotalTime>17470</TotalTime>
  <Words>1117</Words>
  <Application>Microsoft Office PowerPoint</Application>
  <PresentationFormat>Panorámica</PresentationFormat>
  <Paragraphs>76</Paragraphs>
  <Slides>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.Lucida Grande UI Regular</vt:lpstr>
      <vt:lpstr>Arial</vt:lpstr>
      <vt:lpstr>Calibri</vt:lpstr>
      <vt:lpstr>Helvetica Neue</vt:lpstr>
      <vt:lpstr>Helvetica Neue Medium</vt:lpstr>
      <vt:lpstr>Wingdings</vt:lpstr>
      <vt:lpstr>21_BasicWhite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Marketing ACHS</dc:creator>
  <cp:keywords/>
  <dc:description/>
  <cp:lastModifiedBy>Albasini Jara, Catalina Alessandra</cp:lastModifiedBy>
  <cp:revision>175</cp:revision>
  <dcterms:created xsi:type="dcterms:W3CDTF">2020-05-27T23:52:59Z</dcterms:created>
  <dcterms:modified xsi:type="dcterms:W3CDTF">2024-12-16T13:05:34Z</dcterms:modified>
  <cp:category/>
</cp:coreProperties>
</file>