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88" r:id="rId2"/>
    <p:sldId id="1678" r:id="rId3"/>
    <p:sldId id="1677" r:id="rId4"/>
    <p:sldId id="1351" r:id="rId5"/>
    <p:sldId id="1596" r:id="rId6"/>
    <p:sldId id="1628" r:id="rId7"/>
    <p:sldId id="1572" r:id="rId8"/>
    <p:sldId id="1629" r:id="rId9"/>
    <p:sldId id="1653" r:id="rId10"/>
    <p:sldId id="1650" r:id="rId11"/>
    <p:sldId id="1672" r:id="rId12"/>
    <p:sldId id="1601" r:id="rId13"/>
    <p:sldId id="1630" r:id="rId14"/>
    <p:sldId id="1697" r:id="rId15"/>
    <p:sldId id="1679" r:id="rId16"/>
    <p:sldId id="1698" r:id="rId17"/>
    <p:sldId id="1682" r:id="rId18"/>
    <p:sldId id="1681" r:id="rId19"/>
    <p:sldId id="1691" r:id="rId20"/>
    <p:sldId id="1692" r:id="rId21"/>
    <p:sldId id="1606" r:id="rId22"/>
    <p:sldId id="1640" r:id="rId23"/>
    <p:sldId id="1699" r:id="rId24"/>
    <p:sldId id="1680" r:id="rId25"/>
    <p:sldId id="1700" r:id="rId26"/>
    <p:sldId id="1684" r:id="rId27"/>
    <p:sldId id="1703" r:id="rId28"/>
    <p:sldId id="1686" r:id="rId29"/>
    <p:sldId id="1712" r:id="rId30"/>
    <p:sldId id="1687" r:id="rId31"/>
    <p:sldId id="1642" r:id="rId32"/>
    <p:sldId id="1708" r:id="rId33"/>
    <p:sldId id="1709" r:id="rId34"/>
    <p:sldId id="1710" r:id="rId35"/>
    <p:sldId id="1696" r:id="rId36"/>
    <p:sldId id="1493" r:id="rId37"/>
  </p:sldIdLst>
  <p:sldSz cx="9144000" cy="6858000" type="screen4x3"/>
  <p:notesSz cx="7010400" cy="92964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9D66A5-879F-F9E5-626D-4EAA1F26819D}" name="Joao Acharan" initials="JA" userId="S::j.acharan@datavoz.cl::5f682a9c-797c-4f13-9e59-dcbb2187598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ernanda Castañeda" initials="FC" lastIdx="12" clrIdx="6">
    <p:extLst>
      <p:ext uri="{19B8F6BF-5375-455C-9EA6-DF929625EA0E}">
        <p15:presenceInfo xmlns:p15="http://schemas.microsoft.com/office/powerpoint/2012/main" userId="Fernanda Castañeda" providerId="None"/>
      </p:ext>
    </p:extLst>
  </p:cmAuthor>
  <p:cmAuthor id="1" name="Kena" initials="K" lastIdx="4" clrIdx="0"/>
  <p:cmAuthor id="8" name="Joao Acharan" initials="JA" lastIdx="16" clrIdx="7">
    <p:extLst>
      <p:ext uri="{19B8F6BF-5375-455C-9EA6-DF929625EA0E}">
        <p15:presenceInfo xmlns:p15="http://schemas.microsoft.com/office/powerpoint/2012/main" userId="S::j.acharan@datavoz.cl::5f682a9c-797c-4f13-9e59-dcbb21875981" providerId="AD"/>
      </p:ext>
    </p:extLst>
  </p:cmAuthor>
  <p:cmAuthor id="2" name="Daniela" initials="D" lastIdx="9" clrIdx="1"/>
  <p:cmAuthor id="3" name="y" initials="j" lastIdx="72" clrIdx="2"/>
  <p:cmAuthor id="4" name="Matías A." initials="D" lastIdx="2" clrIdx="3">
    <p:extLst>
      <p:ext uri="{19B8F6BF-5375-455C-9EA6-DF929625EA0E}">
        <p15:presenceInfo xmlns:p15="http://schemas.microsoft.com/office/powerpoint/2012/main" userId="Matías A." providerId="None"/>
      </p:ext>
    </p:extLst>
  </p:cmAuthor>
  <p:cmAuthor id="5" name="M.ELENA" initials="M" lastIdx="11" clrIdx="4">
    <p:extLst>
      <p:ext uri="{19B8F6BF-5375-455C-9EA6-DF929625EA0E}">
        <p15:presenceInfo xmlns:p15="http://schemas.microsoft.com/office/powerpoint/2012/main" userId="M.ELENA" providerId="None"/>
      </p:ext>
    </p:extLst>
  </p:cmAuthor>
  <p:cmAuthor id="6" name="Gabriel Alvarez" initials="GA" lastIdx="3" clrIdx="5">
    <p:extLst>
      <p:ext uri="{19B8F6BF-5375-455C-9EA6-DF929625EA0E}">
        <p15:presenceInfo xmlns:p15="http://schemas.microsoft.com/office/powerpoint/2012/main" userId="Gabriel Alvare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A5"/>
    <a:srgbClr val="D4DA00"/>
    <a:srgbClr val="5F8745"/>
    <a:srgbClr val="00FF00"/>
    <a:srgbClr val="FAEEDF"/>
    <a:srgbClr val="FAF2B8"/>
    <a:srgbClr val="F7EB91"/>
    <a:srgbClr val="ECDAE4"/>
    <a:srgbClr val="DDECDB"/>
    <a:srgbClr val="ECE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98E72F-CAD5-4985-998D-16F10CD3C7CC}" v="39" dt="2024-03-04T03:58:14.9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Estilo claro 2 - Énfasis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Estilo claro 1 - Énfasis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Estilo claro 1 - Énfasis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Énfasi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Énfasi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Estilo claro 1 - Énfasis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Estilo claro 2 - Énfasis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Estilo claro 2 - Énfasis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Estilo claro 3 - Énfasis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2" autoAdjust="0"/>
    <p:restoredTop sz="87940" autoAdjust="0"/>
  </p:normalViewPr>
  <p:slideViewPr>
    <p:cSldViewPr>
      <p:cViewPr varScale="1">
        <p:scale>
          <a:sx n="63" d="100"/>
          <a:sy n="63" d="100"/>
        </p:scale>
        <p:origin x="18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772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1388"/>
    </p:cViewPr>
  </p:sorterViewPr>
  <p:notesViewPr>
    <p:cSldViewPr>
      <p:cViewPr varScale="1">
        <p:scale>
          <a:sx n="55" d="100"/>
          <a:sy n="55" d="100"/>
        </p:scale>
        <p:origin x="20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2B57DA-6E5B-094C-9F3E-A6967612B24A}" type="datetimeFigureOut">
              <a:rPr lang="es-ES" smtClean="0"/>
              <a:pPr/>
              <a:t>26/03/2024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156750A-AE50-C646-A99C-E9478D36066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7324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4CABC795-DE4B-4CAC-81E0-B671560A0B1A}" type="datetimeFigureOut">
              <a:rPr lang="es-ES"/>
              <a:pPr/>
              <a:t>26/03/2024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s-ES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0F7981D-64EB-4E75-9D6D-5492FBA6809C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801759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747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7981D-64EB-4E75-9D6D-5492FBA6809C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493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Portada-ppt-0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0198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866806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4443589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A3DFCCDD-59C6-8346-A922-8ECA78B08D06}" type="datetime1">
              <a:rPr lang="es-CL" smtClean="0"/>
              <a:pPr/>
              <a:t>26-03-2024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5346275" y="-880159"/>
            <a:ext cx="2845858" cy="461780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885975" y="-880159"/>
            <a:ext cx="2845858" cy="461780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09" y="722356"/>
            <a:ext cx="5616034" cy="14127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6CF260-A3EC-6B4D-BDC6-1860C72FA8BA}" type="datetime1">
              <a:rPr lang="es-CL" smtClean="0"/>
              <a:pPr/>
              <a:t>26-03-2024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7FD23-E081-455C-B336-679265633708}" type="slidenum">
              <a:rPr lang="es-ES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EA40D3-F5EF-F34A-BACE-F67BE402E7D0}" type="datetime1">
              <a:rPr lang="es-CL" smtClean="0"/>
              <a:pPr/>
              <a:t>26-03-2024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10A93-2FF5-4267-8FCA-716F8456712C}" type="slidenum">
              <a:rPr lang="es-ES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5DB-658B-344A-AA05-6BF6105FB90D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DBFE-4C50-1E4A-A39F-E68DB27A94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101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1" y="5755"/>
            <a:ext cx="7668344" cy="542925"/>
          </a:xfrm>
        </p:spPr>
        <p:txBody>
          <a:bodyPr/>
          <a:lstStyle>
            <a:lvl1pPr marL="179388" indent="0" algn="l">
              <a:defRPr sz="2800" b="1" cap="all" baseline="0"/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980729"/>
            <a:ext cx="8624390" cy="5184576"/>
          </a:xfrm>
        </p:spPr>
        <p:txBody>
          <a:bodyPr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4C8A56-2F7C-494E-B1E6-601ECB7CB341}" type="slidenum">
              <a:rPr lang="es-ES"/>
              <a:pPr/>
              <a:t>‹Nº›</a:t>
            </a:fld>
            <a:endParaRPr lang="es-ES" dirty="0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107504" y="6444044"/>
            <a:ext cx="1201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+mj-lt"/>
              </a:rPr>
              <a:t>Elaborado para:</a:t>
            </a:r>
          </a:p>
        </p:txBody>
      </p:sp>
      <p:sp>
        <p:nvSpPr>
          <p:cNvPr id="11" name="2 Marcador de texto"/>
          <p:cNvSpPr>
            <a:spLocks noGrp="1"/>
          </p:cNvSpPr>
          <p:nvPr>
            <p:ph type="body" idx="13"/>
          </p:nvPr>
        </p:nvSpPr>
        <p:spPr>
          <a:xfrm>
            <a:off x="0" y="548680"/>
            <a:ext cx="9143999" cy="288032"/>
          </a:xfrm>
          <a:solidFill>
            <a:srgbClr val="D4DA00"/>
          </a:solidFill>
          <a:ln>
            <a:noFill/>
          </a:ln>
        </p:spPr>
        <p:txBody>
          <a:bodyPr anchor="ctr"/>
          <a:lstStyle>
            <a:lvl1pPr marL="174625" indent="0" algn="l">
              <a:buNone/>
              <a:defRPr sz="14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213" y="101278"/>
            <a:ext cx="1398786" cy="3518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346275" y="-880159"/>
            <a:ext cx="2845858" cy="4617807"/>
          </a:xfrm>
          <a:prstGeom prst="rect">
            <a:avLst/>
          </a:prstGeom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56EEF-AD29-4068-A290-98D2AADB2140}" type="slidenum">
              <a:rPr lang="es-ES"/>
              <a:pPr/>
              <a:t>‹Nº›</a:t>
            </a:fld>
            <a:endParaRPr lang="es-ES" dirty="0"/>
          </a:p>
        </p:txBody>
      </p:sp>
      <p:sp>
        <p:nvSpPr>
          <p:cNvPr id="7" name="CuadroTexto 7"/>
          <p:cNvSpPr txBox="1"/>
          <p:nvPr userDrawn="1"/>
        </p:nvSpPr>
        <p:spPr>
          <a:xfrm>
            <a:off x="107504" y="6444044"/>
            <a:ext cx="1201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+mj-lt"/>
              </a:rPr>
              <a:t>Elaborado para:</a:t>
            </a: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38" y="332656"/>
            <a:ext cx="2862447" cy="72008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885975" y="-880159"/>
            <a:ext cx="2845858" cy="4617807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 userDrawn="1"/>
        </p:nvSpPr>
        <p:spPr>
          <a:xfrm>
            <a:off x="316745" y="1539875"/>
            <a:ext cx="8229600" cy="3624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es-ES" sz="8800" b="1" spc="-150" dirty="0">
              <a:solidFill>
                <a:srgbClr val="E3DC2C"/>
              </a:solidFill>
              <a:latin typeface="Helvetica"/>
              <a:cs typeface="Helvetica"/>
            </a:endParaRPr>
          </a:p>
        </p:txBody>
      </p:sp>
      <p:sp>
        <p:nvSpPr>
          <p:cNvPr id="16" name="Título 1"/>
          <p:cNvSpPr txBox="1">
            <a:spLocks/>
          </p:cNvSpPr>
          <p:nvPr userDrawn="1"/>
        </p:nvSpPr>
        <p:spPr>
          <a:xfrm>
            <a:off x="582627" y="3461651"/>
            <a:ext cx="8229600" cy="2605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endParaRPr lang="es-ES" sz="8800" b="1" spc="-150" dirty="0">
              <a:solidFill>
                <a:srgbClr val="E3DC2C"/>
              </a:solidFill>
              <a:latin typeface="Helvetica"/>
              <a:cs typeface="Helvetica"/>
            </a:endParaRPr>
          </a:p>
        </p:txBody>
      </p:sp>
      <p:sp>
        <p:nvSpPr>
          <p:cNvPr id="18" name="Título 1"/>
          <p:cNvSpPr txBox="1">
            <a:spLocks/>
          </p:cNvSpPr>
          <p:nvPr userDrawn="1"/>
        </p:nvSpPr>
        <p:spPr>
          <a:xfrm>
            <a:off x="457200" y="2484083"/>
            <a:ext cx="8229600" cy="3624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es-ES" sz="8800" b="1" spc="-150" dirty="0">
              <a:solidFill>
                <a:srgbClr val="E3DC2C"/>
              </a:solidFill>
              <a:latin typeface="Helvetica"/>
              <a:cs typeface="Helvetica"/>
            </a:endParaRPr>
          </a:p>
        </p:txBody>
      </p:sp>
      <p:sp>
        <p:nvSpPr>
          <p:cNvPr id="19" name="2 Marcador de contenido"/>
          <p:cNvSpPr>
            <a:spLocks noGrp="1"/>
          </p:cNvSpPr>
          <p:nvPr>
            <p:ph idx="1"/>
          </p:nvPr>
        </p:nvSpPr>
        <p:spPr>
          <a:xfrm>
            <a:off x="251520" y="3099679"/>
            <a:ext cx="8624390" cy="3065625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rgbClr val="D4DA0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800" b="1">
                <a:solidFill>
                  <a:srgbClr val="D4DA0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2800" b="1">
                <a:solidFill>
                  <a:srgbClr val="D4DA0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2800" b="1">
                <a:solidFill>
                  <a:srgbClr val="D4DA0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2800" b="1">
                <a:solidFill>
                  <a:srgbClr val="D4DA0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1454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1454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03302-905E-4C5D-9406-F26770F12440}" type="slidenum">
              <a:rPr lang="es-ES"/>
              <a:pPr/>
              <a:t>‹Nº›</a:t>
            </a:fld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 hasCustomPrompt="1"/>
          </p:nvPr>
        </p:nvSpPr>
        <p:spPr>
          <a:xfrm>
            <a:off x="0" y="5755"/>
            <a:ext cx="8604448" cy="542925"/>
          </a:xfrm>
        </p:spPr>
        <p:txBody>
          <a:bodyPr/>
          <a:lstStyle>
            <a:lvl1pPr marL="179388" indent="0" algn="l">
              <a:defRPr sz="2800" b="1" cap="all" baseline="0"/>
            </a:lvl1pPr>
          </a:lstStyle>
          <a:p>
            <a:r>
              <a:rPr lang="es-ES" dirty="0"/>
              <a:t>Título de la diapositiva</a:t>
            </a:r>
          </a:p>
        </p:txBody>
      </p:sp>
      <p:pic>
        <p:nvPicPr>
          <p:cNvPr id="9" name="13 Imagen" descr="Datavoz-2x2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5755"/>
            <a:ext cx="5429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 Marcador de texto"/>
          <p:cNvSpPr>
            <a:spLocks noGrp="1"/>
          </p:cNvSpPr>
          <p:nvPr>
            <p:ph type="body" idx="13"/>
          </p:nvPr>
        </p:nvSpPr>
        <p:spPr>
          <a:xfrm>
            <a:off x="0" y="548680"/>
            <a:ext cx="9143999" cy="28803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174625" indent="0" algn="l">
              <a:buNone/>
              <a:defRPr sz="14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CuadroTexto 7"/>
          <p:cNvSpPr txBox="1"/>
          <p:nvPr userDrawn="1"/>
        </p:nvSpPr>
        <p:spPr>
          <a:xfrm>
            <a:off x="107504" y="6444044"/>
            <a:ext cx="1201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+mj-lt"/>
              </a:rPr>
              <a:t>Elaborado para:</a:t>
            </a:r>
          </a:p>
        </p:txBody>
      </p:sp>
      <p:pic>
        <p:nvPicPr>
          <p:cNvPr id="13" name="Imagen 12" descr="http://www.minvu.cl/rps_minvu_v56/OpenSite/Minvu/Inicio-Home/logo_31214332580698722.jp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192797"/>
            <a:ext cx="620663" cy="61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51720" y="6192797"/>
            <a:ext cx="593302" cy="6020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28800"/>
            <a:ext cx="4040188" cy="4497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90872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041775" cy="4497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7F503-3EAE-4AC2-A462-845395AECE66}" type="slidenum">
              <a:rPr lang="es-ES"/>
              <a:pPr/>
              <a:t>‹Nº›</a:t>
            </a:fld>
            <a:endParaRPr lang="es-ES" dirty="0"/>
          </a:p>
        </p:txBody>
      </p:sp>
      <p:pic>
        <p:nvPicPr>
          <p:cNvPr id="11" name="13 Imagen" descr="Datavoz-2x2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5755"/>
            <a:ext cx="5429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2 Marcador de texto"/>
          <p:cNvSpPr>
            <a:spLocks noGrp="1"/>
          </p:cNvSpPr>
          <p:nvPr>
            <p:ph type="body" idx="13"/>
          </p:nvPr>
        </p:nvSpPr>
        <p:spPr>
          <a:xfrm>
            <a:off x="0" y="548680"/>
            <a:ext cx="9143999" cy="28803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174625" indent="0" algn="l">
              <a:buNone/>
              <a:defRPr sz="14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CuadroTexto 7"/>
          <p:cNvSpPr txBox="1"/>
          <p:nvPr userDrawn="1"/>
        </p:nvSpPr>
        <p:spPr>
          <a:xfrm>
            <a:off x="107504" y="6444044"/>
            <a:ext cx="1201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+mj-lt"/>
              </a:rPr>
              <a:t>Elaborado para:</a:t>
            </a:r>
          </a:p>
        </p:txBody>
      </p:sp>
      <p:sp>
        <p:nvSpPr>
          <p:cNvPr id="15" name="1 Título"/>
          <p:cNvSpPr>
            <a:spLocks noGrp="1"/>
          </p:cNvSpPr>
          <p:nvPr>
            <p:ph type="title" hasCustomPrompt="1"/>
          </p:nvPr>
        </p:nvSpPr>
        <p:spPr>
          <a:xfrm>
            <a:off x="0" y="5755"/>
            <a:ext cx="8604448" cy="542925"/>
          </a:xfrm>
        </p:spPr>
        <p:txBody>
          <a:bodyPr/>
          <a:lstStyle>
            <a:lvl1pPr marL="179388" indent="0" algn="l">
              <a:defRPr sz="2800" b="1" cap="all" baseline="0"/>
            </a:lvl1pPr>
          </a:lstStyle>
          <a:p>
            <a:r>
              <a:rPr lang="es-ES" dirty="0"/>
              <a:t>Título de la diapositiva</a:t>
            </a:r>
          </a:p>
        </p:txBody>
      </p:sp>
      <p:pic>
        <p:nvPicPr>
          <p:cNvPr id="16" name="Imagen 15" descr="http://www.minvu.cl/rps_minvu_v56/OpenSite/Minvu/Inicio-Home/logo_31214332580698722.jp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192797"/>
            <a:ext cx="620663" cy="61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51720" y="6192797"/>
            <a:ext cx="593302" cy="6020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490063-EDED-8B42-8D8F-69E187B0AB57}" type="datetime1">
              <a:rPr lang="es-CL" smtClean="0"/>
              <a:pPr/>
              <a:t>26-03-2024</a:t>
            </a:fld>
            <a:endParaRPr lang="es-ES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2D87A5-C258-4551-BA21-5C195B93FD4A}" type="slidenum">
              <a:rPr lang="es-ES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85C46D-9562-A549-8649-5E28391E0F81}" type="datetime1">
              <a:rPr lang="es-CL" smtClean="0"/>
              <a:pPr/>
              <a:t>26-03-2024</a:t>
            </a:fld>
            <a:endParaRPr lang="es-ES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250DA-CD6E-479D-9AC9-485940D97714}" type="slidenum">
              <a:rPr lang="es-ES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346F7F-2435-384C-852F-614F158F8315}" type="datetime1">
              <a:rPr lang="es-CL" smtClean="0"/>
              <a:pPr/>
              <a:t>26-03-2024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01207-A9A9-46D8-9A58-9CCFA0688152}" type="slidenum">
              <a:rPr lang="es-ES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96B2C1-BFD1-AF44-AF6E-3FF6DA53AE2E}" type="datetime1">
              <a:rPr lang="es-CL" smtClean="0"/>
              <a:pPr/>
              <a:t>26-03-2024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0F89A-B4DA-4655-B5F2-142547B7949A}" type="slidenum">
              <a:rPr lang="es-ES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F3E2A1D-1FF2-6241-94B5-B64909527469}" type="datetime1">
              <a:rPr lang="es-CL" smtClean="0"/>
              <a:pPr/>
              <a:t>26-03-2024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571133" y="6563517"/>
            <a:ext cx="539552" cy="26064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B619FE86-B7C0-4DAE-A358-BA97477C5CD8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46275" y="-880159"/>
            <a:ext cx="2845858" cy="461780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85975" y="-880159"/>
            <a:ext cx="2845858" cy="4617807"/>
          </a:xfrm>
          <a:prstGeom prst="rect">
            <a:avLst/>
          </a:prstGeom>
        </p:spPr>
      </p:pic>
      <p:sp>
        <p:nvSpPr>
          <p:cNvPr id="8195" name="2 Subtítulo"/>
          <p:cNvSpPr>
            <a:spLocks noGrp="1"/>
          </p:cNvSpPr>
          <p:nvPr>
            <p:ph type="subTitle" idx="1"/>
          </p:nvPr>
        </p:nvSpPr>
        <p:spPr>
          <a:xfrm>
            <a:off x="428624" y="4797152"/>
            <a:ext cx="8319839" cy="1944216"/>
          </a:xfrm>
        </p:spPr>
        <p:txBody>
          <a:bodyPr rtlCol="0">
            <a:normAutofit lnSpcReduction="1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CL" sz="1800" dirty="0">
                <a:cs typeface="ＭＳ Ｐゴシック" charset="0"/>
              </a:rPr>
              <a:t>Elaborado para: </a:t>
            </a:r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ES" sz="1800" dirty="0">
              <a:cs typeface="ＭＳ Ｐゴシック" charset="0"/>
            </a:endParaRPr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CL" sz="1800" dirty="0">
              <a:cs typeface="ＭＳ Ｐゴシック" charset="0"/>
            </a:endParaRPr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CL" sz="1800" b="1" dirty="0">
              <a:solidFill>
                <a:schemeClr val="tx1"/>
              </a:solidFill>
              <a:cs typeface="ＭＳ Ｐゴシック" charset="0"/>
            </a:endParaRPr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CL" sz="1800" b="1" dirty="0">
              <a:solidFill>
                <a:schemeClr val="tx1"/>
              </a:solidFill>
              <a:cs typeface="ＭＳ Ｐゴシック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CL" sz="1800" b="1" dirty="0">
                <a:solidFill>
                  <a:schemeClr val="tx1"/>
                </a:solidFill>
                <a:cs typeface="ＭＳ Ｐゴシック" charset="0"/>
              </a:rPr>
              <a:t>Marzo, 2024</a:t>
            </a:r>
          </a:p>
        </p:txBody>
      </p:sp>
      <p:sp>
        <p:nvSpPr>
          <p:cNvPr id="14338" name="1 Título"/>
          <p:cNvSpPr>
            <a:spLocks noGrp="1"/>
          </p:cNvSpPr>
          <p:nvPr>
            <p:ph type="ctrTitle"/>
          </p:nvPr>
        </p:nvSpPr>
        <p:spPr>
          <a:xfrm>
            <a:off x="171450" y="3006642"/>
            <a:ext cx="8721725" cy="1502478"/>
          </a:xfrm>
        </p:spPr>
        <p:txBody>
          <a:bodyPr/>
          <a:lstStyle/>
          <a:p>
            <a:r>
              <a:rPr lang="es-CL" sz="2000" b="1" dirty="0">
                <a:ea typeface="ＭＳ Ｐゴシック" charset="-128"/>
              </a:rPr>
              <a:t>Informe de Resultados</a:t>
            </a:r>
            <a:br>
              <a:rPr lang="es-CL" sz="2000" b="1" dirty="0">
                <a:ea typeface="ＭＳ Ｐゴシック" charset="-128"/>
              </a:rPr>
            </a:br>
            <a:r>
              <a:rPr lang="es-ES" sz="3200" b="1" dirty="0"/>
              <a:t>Encuesta Telefónica: Seguridad Vial 2024</a:t>
            </a:r>
            <a:endParaRPr lang="es-CL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02" y="722356"/>
            <a:ext cx="5616034" cy="1412776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76ACD7AB-175B-D098-AAB4-C6FCC0BE9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149080"/>
            <a:ext cx="2304256" cy="230425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Formas de desplazamiento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10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0" y="476672"/>
            <a:ext cx="9143999" cy="288032"/>
          </a:xfrm>
        </p:spPr>
        <p:txBody>
          <a:bodyPr/>
          <a:lstStyle/>
          <a:p>
            <a:r>
              <a:rPr lang="es-ES" sz="1600" b="1" dirty="0"/>
              <a:t>Muestra Total. </a:t>
            </a:r>
            <a:r>
              <a:rPr lang="es-MX" sz="1600" b="1" dirty="0"/>
              <a:t>Recodificación a partir de la principal forma de desplazamiento</a:t>
            </a:r>
            <a:endParaRPr lang="es-CL" sz="16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2B4FC7-F437-27ED-0C81-FCC7C9A0A1FF}"/>
              </a:ext>
            </a:extLst>
          </p:cNvPr>
          <p:cNvSpPr txBox="1"/>
          <p:nvPr/>
        </p:nvSpPr>
        <p:spPr>
          <a:xfrm>
            <a:off x="482249" y="894524"/>
            <a:ext cx="817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Clasificación Tipo de “Usuario Vial”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7A902DD-1F23-23F4-AC52-0007C27D8654}"/>
              </a:ext>
            </a:extLst>
          </p:cNvPr>
          <p:cNvSpPr txBox="1"/>
          <p:nvPr/>
        </p:nvSpPr>
        <p:spPr>
          <a:xfrm>
            <a:off x="2051720" y="6104329"/>
            <a:ext cx="5472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/>
              <a:t>n = 1.100 </a:t>
            </a:r>
            <a:endParaRPr lang="es-CL" sz="1200"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0A174581-6B64-825C-F16F-331FB539A2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198628" cy="4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56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Formas de desplazamiento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11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0" y="476672"/>
            <a:ext cx="9143999" cy="288032"/>
          </a:xfrm>
        </p:spPr>
        <p:txBody>
          <a:bodyPr/>
          <a:lstStyle/>
          <a:p>
            <a:r>
              <a:rPr lang="es-MX" sz="1600" b="1" dirty="0"/>
              <a:t>Principales resultados.</a:t>
            </a:r>
            <a:endParaRPr lang="es-CL" sz="16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745F508-6643-D98C-8589-116CE7D56D96}"/>
              </a:ext>
            </a:extLst>
          </p:cNvPr>
          <p:cNvSpPr txBox="1"/>
          <p:nvPr/>
        </p:nvSpPr>
        <p:spPr>
          <a:xfrm>
            <a:off x="323528" y="1124744"/>
            <a:ext cx="8352928" cy="1837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CL" sz="135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principal medio de transporte en una semana tipo es el uso del transporte público </a:t>
            </a: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(37.2%), y en segundo lugar el uso de autos particulares (27.8%).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Según sexo, las mujeres presentan porcentajes más altos </a:t>
            </a:r>
            <a:r>
              <a:rPr lang="es-CL" sz="1350" kern="100" dirty="0">
                <a:ea typeface="Calibri" panose="020F0502020204030204" pitchFamily="34" charset="0"/>
                <a:cs typeface="Arial" panose="020B0604020202020204" pitchFamily="34" charset="0"/>
              </a:rPr>
              <a:t>que los hombres </a:t>
            </a: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en la utilización de transporte público (45.2%) y en la categoría caminar por las calles o ser peatón (22.3%); mientras que, los hombres presentan porcentajes más altos que las mujeres en la conducción de automóviles (39.2%), bicicletas (6.3%) y motocicletas (3,1%). Estas diferencias son estadísticamente significativas.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135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El tipo de usuario vial más común es peatón (65.5%) </a:t>
            </a: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y en segundo lugar automovilistas (27.8%).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7391711-414F-06BE-62EA-4B2952A1BB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58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EEF-AD29-4068-A290-98D2AADB2140}" type="slidenum">
              <a:rPr lang="es-ES" smtClean="0"/>
              <a:pPr/>
              <a:t>12</a:t>
            </a:fld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Conductas viales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4D28DC35-0037-6BE2-3A15-D7BBC1E1B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24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93" y="57458"/>
            <a:ext cx="7668344" cy="542925"/>
          </a:xfrm>
        </p:spPr>
        <p:txBody>
          <a:bodyPr/>
          <a:lstStyle/>
          <a:p>
            <a:r>
              <a:rPr lang="es-ES" sz="2400" dirty="0"/>
              <a:t>Conductas VIALES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13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0" y="548680"/>
            <a:ext cx="9143999" cy="290912"/>
          </a:xfrm>
        </p:spPr>
        <p:txBody>
          <a:bodyPr/>
          <a:lstStyle/>
          <a:p>
            <a:r>
              <a:rPr lang="es-ES" sz="1600" b="1" dirty="0"/>
              <a:t>Muestra Total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2B4FC7-F437-27ED-0C81-FCC7C9A0A1FF}"/>
              </a:ext>
            </a:extLst>
          </p:cNvPr>
          <p:cNvSpPr txBox="1"/>
          <p:nvPr/>
        </p:nvSpPr>
        <p:spPr>
          <a:xfrm>
            <a:off x="0" y="982168"/>
            <a:ext cx="911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Ahora le nombraré algunas afirmaciones sobre comportamientos durante el desplazamiento o un trayecto que usted realice en cualquier medio de transporte. Para cada una de ellas, ¿podría indicarme con qué frecuencia las realiza: diariamente, algunas veces por semana, una vez a la semana, casi nunca o nunca? </a:t>
            </a:r>
            <a:endParaRPr lang="es-CL" sz="1200" b="1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1BF01C7-B928-6C9A-A459-660C7B0304F9}"/>
              </a:ext>
            </a:extLst>
          </p:cNvPr>
          <p:cNvSpPr txBox="1"/>
          <p:nvPr/>
        </p:nvSpPr>
        <p:spPr>
          <a:xfrm>
            <a:off x="4283968" y="6555341"/>
            <a:ext cx="201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1.100 </a:t>
            </a:r>
            <a:endParaRPr lang="es-CL" sz="12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C065B53-34FC-A548-805F-3B6C75F77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" y="6318388"/>
            <a:ext cx="1115633" cy="375452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278BB3C-D7AF-C19B-C600-6585A4D2F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700808"/>
            <a:ext cx="9000000" cy="4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2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9A744-68B0-DAFC-9869-ECC9A58E5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6CD21B-DA66-61F9-99A3-F46236B5F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" y="57458"/>
            <a:ext cx="7668344" cy="542925"/>
          </a:xfrm>
        </p:spPr>
        <p:txBody>
          <a:bodyPr/>
          <a:lstStyle/>
          <a:p>
            <a:r>
              <a:rPr lang="es-ES" sz="2400" dirty="0"/>
              <a:t>Conductas VIALES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61D736-F593-3745-8FC9-E733A8679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14</a:t>
            </a:fld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1EF077-E447-EE92-F295-D7F89D8BC65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0" y="548680"/>
            <a:ext cx="9143999" cy="290912"/>
          </a:xfrm>
        </p:spPr>
        <p:txBody>
          <a:bodyPr/>
          <a:lstStyle/>
          <a:p>
            <a:r>
              <a:rPr lang="es-ES" sz="1600" b="1" dirty="0"/>
              <a:t>Muestra Total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E66B4A-7068-0B67-023E-D7D98D75D1AB}"/>
              </a:ext>
            </a:extLst>
          </p:cNvPr>
          <p:cNvSpPr txBox="1"/>
          <p:nvPr/>
        </p:nvSpPr>
        <p:spPr>
          <a:xfrm>
            <a:off x="0" y="982168"/>
            <a:ext cx="911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Ahora le nombraré algunas afirmaciones sobre comportamientos durante el desplazamiento o un trayecto que usted realice en cualquier medio de transporte. Para cada una de ellas, ¿podría indicarme con qué frecuencia las realiza: diariamente, algunas veces por semana, una vez a la semana, casi nunca o nunca? </a:t>
            </a:r>
            <a:endParaRPr lang="es-CL" sz="1200" b="1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6DAC2AB-552E-90A3-EA1C-82B27F944DC5}"/>
              </a:ext>
            </a:extLst>
          </p:cNvPr>
          <p:cNvSpPr txBox="1"/>
          <p:nvPr/>
        </p:nvSpPr>
        <p:spPr>
          <a:xfrm>
            <a:off x="4283968" y="6555341"/>
            <a:ext cx="201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1.100 </a:t>
            </a:r>
            <a:endParaRPr lang="es-CL" sz="12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87E135D-84F8-A701-1C96-8ECE35A57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" y="6318388"/>
            <a:ext cx="1115633" cy="375452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45076F4F-7F3C-B042-6319-4BEFFBF39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701877"/>
            <a:ext cx="9000000" cy="4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02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93" y="57458"/>
            <a:ext cx="7668344" cy="542925"/>
          </a:xfrm>
        </p:spPr>
        <p:txBody>
          <a:bodyPr/>
          <a:lstStyle/>
          <a:p>
            <a:r>
              <a:rPr lang="es-ES" sz="2400" dirty="0"/>
              <a:t>Conductas VIALES (recodificada)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15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0" y="691256"/>
            <a:ext cx="9143999" cy="290912"/>
          </a:xfrm>
        </p:spPr>
        <p:txBody>
          <a:bodyPr/>
          <a:lstStyle/>
          <a:p>
            <a:r>
              <a:rPr lang="es-ES" sz="1600" b="1" dirty="0"/>
              <a:t>Muestra Total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2B4FC7-F437-27ED-0C81-FCC7C9A0A1FF}"/>
              </a:ext>
            </a:extLst>
          </p:cNvPr>
          <p:cNvSpPr txBox="1"/>
          <p:nvPr/>
        </p:nvSpPr>
        <p:spPr>
          <a:xfrm>
            <a:off x="0" y="982168"/>
            <a:ext cx="911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Ahora le nombraré algunas afirmaciones sobre comportamientos durante el desplazamiento o un trayecto que usted realice en cualquier medio de transporte. Para cada una de ellas, ¿podría indicarme con qué frecuencia las realiza: diariamente, algunas veces por semana, una vez a la semana, casi nunca o nunca? (REC)</a:t>
            </a:r>
            <a:endParaRPr lang="es-CL" sz="1200" b="1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1BF01C7-B928-6C9A-A459-660C7B0304F9}"/>
              </a:ext>
            </a:extLst>
          </p:cNvPr>
          <p:cNvSpPr txBox="1"/>
          <p:nvPr/>
        </p:nvSpPr>
        <p:spPr>
          <a:xfrm>
            <a:off x="4283968" y="6555341"/>
            <a:ext cx="201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1.100 </a:t>
            </a:r>
            <a:endParaRPr lang="es-CL" sz="12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C065B53-34FC-A548-805F-3B6C75F77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" y="6318388"/>
            <a:ext cx="1115633" cy="375452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278BB3C-D7AF-C19B-C600-6585A4D2F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700808"/>
            <a:ext cx="9000000" cy="44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35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EE1F2-C180-21CB-5498-06CE7DFA0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BEC0B9-D47A-72D3-EF87-965D056D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" y="57458"/>
            <a:ext cx="7668344" cy="542925"/>
          </a:xfrm>
        </p:spPr>
        <p:txBody>
          <a:bodyPr/>
          <a:lstStyle/>
          <a:p>
            <a:r>
              <a:rPr lang="es-ES" sz="2400" dirty="0"/>
              <a:t>Conductas VIALES (recodificada)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0DC77D-355A-C11F-4E8C-6CA08BE1A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16</a:t>
            </a:fld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294079-6D13-F519-ABC8-AA260B04508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0" y="691256"/>
            <a:ext cx="9143999" cy="290912"/>
          </a:xfrm>
        </p:spPr>
        <p:txBody>
          <a:bodyPr/>
          <a:lstStyle/>
          <a:p>
            <a:r>
              <a:rPr lang="es-ES" sz="1600" b="1" dirty="0"/>
              <a:t>Muestra Total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89A314C-1C8A-0426-278A-D437B01ABE45}"/>
              </a:ext>
            </a:extLst>
          </p:cNvPr>
          <p:cNvSpPr txBox="1"/>
          <p:nvPr/>
        </p:nvSpPr>
        <p:spPr>
          <a:xfrm>
            <a:off x="0" y="982168"/>
            <a:ext cx="911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Ahora le nombraré algunas afirmaciones sobre comportamientos durante el desplazamiento o un trayecto que usted realice en cualquier medio de transporte. Para cada una de ellas, ¿podría indicarme con qué frecuencia las realiza: diariamente, algunas veces por semana, una vez a la semana, casi nunca o nunca? (REC)</a:t>
            </a:r>
            <a:endParaRPr lang="es-CL" sz="1200" b="1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BC17C38-DFBA-5559-71A3-5BE58D02CBAC}"/>
              </a:ext>
            </a:extLst>
          </p:cNvPr>
          <p:cNvSpPr txBox="1"/>
          <p:nvPr/>
        </p:nvSpPr>
        <p:spPr>
          <a:xfrm>
            <a:off x="4283968" y="6555341"/>
            <a:ext cx="201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1.100 </a:t>
            </a:r>
            <a:endParaRPr lang="es-CL" sz="12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826019E-946D-1944-5BC6-4AE1180F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" y="6318388"/>
            <a:ext cx="1115633" cy="375452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FA4464C9-1649-A49D-39A5-DC6EEEFD5C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738455"/>
            <a:ext cx="9000000" cy="44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44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93" y="57458"/>
            <a:ext cx="7668344" cy="542925"/>
          </a:xfrm>
        </p:spPr>
        <p:txBody>
          <a:bodyPr/>
          <a:lstStyle/>
          <a:p>
            <a:r>
              <a:rPr lang="es-ES" sz="2400" dirty="0"/>
              <a:t>Conductas VIALES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17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0" y="691256"/>
            <a:ext cx="9143999" cy="290912"/>
          </a:xfrm>
        </p:spPr>
        <p:txBody>
          <a:bodyPr/>
          <a:lstStyle/>
          <a:p>
            <a:r>
              <a:rPr lang="es-ES" sz="1600" b="1" dirty="0"/>
              <a:t>Muestra Total. Diferencias por Sexo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2B4FC7-F437-27ED-0C81-FCC7C9A0A1FF}"/>
              </a:ext>
            </a:extLst>
          </p:cNvPr>
          <p:cNvSpPr txBox="1"/>
          <p:nvPr/>
        </p:nvSpPr>
        <p:spPr>
          <a:xfrm>
            <a:off x="0" y="982168"/>
            <a:ext cx="911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Ahora le nombraré algunas afirmaciones sobre comportamientos durante el desplazamiento o un trayecto que usted realice en cualquier medio de transporte. Para cada una de ellas, ¿podría indicarme con qué frecuencia las realiza: diariamente, algunas veces por semana, una vez a la semana, casi nunca o nunca? (REC) </a:t>
            </a:r>
            <a:r>
              <a:rPr lang="es-ES" sz="1200" b="1" dirty="0">
                <a:solidFill>
                  <a:srgbClr val="FF0000"/>
                </a:solidFill>
              </a:rPr>
              <a:t>(% “Sí, lo ha hecho)</a:t>
            </a:r>
            <a:endParaRPr lang="es-CL" sz="1200" b="1" dirty="0">
              <a:solidFill>
                <a:srgbClr val="FF0000"/>
              </a:solidFill>
            </a:endParaRPr>
          </a:p>
          <a:p>
            <a:pPr algn="ctr"/>
            <a:r>
              <a:rPr lang="es-MX" sz="1200" b="1" dirty="0"/>
              <a:t> </a:t>
            </a:r>
            <a:endParaRPr lang="es-CL" sz="1200" b="1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1BF01C7-B928-6C9A-A459-660C7B0304F9}"/>
              </a:ext>
            </a:extLst>
          </p:cNvPr>
          <p:cNvSpPr txBox="1"/>
          <p:nvPr/>
        </p:nvSpPr>
        <p:spPr>
          <a:xfrm>
            <a:off x="4283968" y="6555341"/>
            <a:ext cx="201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1.100 </a:t>
            </a:r>
            <a:endParaRPr lang="es-CL" sz="12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C065B53-34FC-A548-805F-3B6C75F77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" y="6318388"/>
            <a:ext cx="1115633" cy="375452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278BB3C-D7AF-C19B-C600-6585A4D2F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" y="1628800"/>
            <a:ext cx="9000000" cy="467945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7666817" y="2606227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FF0000"/>
                </a:solidFill>
              </a:rPr>
              <a:t>*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516872" y="3819009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FF0000"/>
                </a:solidFill>
              </a:rPr>
              <a:t>*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7452320" y="5075892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FF0000"/>
                </a:solidFill>
              </a:rPr>
              <a:t>*</a:t>
            </a:r>
            <a:endParaRPr lang="es-C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83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93" y="57458"/>
            <a:ext cx="7668344" cy="542925"/>
          </a:xfrm>
        </p:spPr>
        <p:txBody>
          <a:bodyPr/>
          <a:lstStyle/>
          <a:p>
            <a:r>
              <a:rPr lang="es-ES" sz="2400" dirty="0"/>
              <a:t>Conductas VIALES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18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0" y="691256"/>
            <a:ext cx="9143999" cy="290912"/>
          </a:xfrm>
        </p:spPr>
        <p:txBody>
          <a:bodyPr/>
          <a:lstStyle/>
          <a:p>
            <a:r>
              <a:rPr lang="es-ES" sz="1600" b="1" dirty="0"/>
              <a:t>Muestra Total . Diferencias por Tipo de Usuario Vial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2B4FC7-F437-27ED-0C81-FCC7C9A0A1FF}"/>
              </a:ext>
            </a:extLst>
          </p:cNvPr>
          <p:cNvSpPr txBox="1"/>
          <p:nvPr/>
        </p:nvSpPr>
        <p:spPr>
          <a:xfrm>
            <a:off x="0" y="982168"/>
            <a:ext cx="911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Ahora le nombraré algunas afirmaciones sobre comportamientos durante el desplazamiento o un trayecto que usted realice en cualquier medio de transporte. Para cada una de ellas, ¿podría indicarme con qué frecuencia las realiza: diariamente, algunas veces por semana, una vez a la semana, casi nunca o nunca? (REC) </a:t>
            </a:r>
            <a:r>
              <a:rPr lang="es-ES" sz="1200" b="1" dirty="0">
                <a:solidFill>
                  <a:srgbClr val="FF0000"/>
                </a:solidFill>
              </a:rPr>
              <a:t>(% “Sí, lo ha hecho)</a:t>
            </a:r>
            <a:endParaRPr lang="es-CL" sz="1200" b="1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1BF01C7-B928-6C9A-A459-660C7B0304F9}"/>
              </a:ext>
            </a:extLst>
          </p:cNvPr>
          <p:cNvSpPr txBox="1"/>
          <p:nvPr/>
        </p:nvSpPr>
        <p:spPr>
          <a:xfrm>
            <a:off x="4283968" y="6555341"/>
            <a:ext cx="201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1.100 </a:t>
            </a:r>
            <a:endParaRPr lang="es-CL" sz="12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C065B53-34FC-A548-805F-3B6C75F77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" y="6318388"/>
            <a:ext cx="1115633" cy="375452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278BB3C-D7AF-C19B-C600-6585A4D2F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29869"/>
            <a:ext cx="9000000" cy="467945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6B8DCB5-9684-0F60-7055-0FCC6B22BD04}"/>
              </a:ext>
            </a:extLst>
          </p:cNvPr>
          <p:cNvSpPr txBox="1"/>
          <p:nvPr/>
        </p:nvSpPr>
        <p:spPr>
          <a:xfrm>
            <a:off x="4644008" y="2780928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6B8DCB5-9684-0F60-7055-0FCC6B22BD04}"/>
              </a:ext>
            </a:extLst>
          </p:cNvPr>
          <p:cNvSpPr txBox="1"/>
          <p:nvPr/>
        </p:nvSpPr>
        <p:spPr>
          <a:xfrm>
            <a:off x="6444208" y="2780928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6B8DCB5-9684-0F60-7055-0FCC6B22BD04}"/>
              </a:ext>
            </a:extLst>
          </p:cNvPr>
          <p:cNvSpPr txBox="1"/>
          <p:nvPr/>
        </p:nvSpPr>
        <p:spPr>
          <a:xfrm>
            <a:off x="4175955" y="3975447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6B8DCB5-9684-0F60-7055-0FCC6B22BD04}"/>
              </a:ext>
            </a:extLst>
          </p:cNvPr>
          <p:cNvSpPr txBox="1"/>
          <p:nvPr/>
        </p:nvSpPr>
        <p:spPr>
          <a:xfrm>
            <a:off x="4031939" y="5085184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59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93" y="57458"/>
            <a:ext cx="7668344" cy="542925"/>
          </a:xfrm>
        </p:spPr>
        <p:txBody>
          <a:bodyPr/>
          <a:lstStyle/>
          <a:p>
            <a:r>
              <a:rPr lang="es-ES" sz="2400" dirty="0"/>
              <a:t>Conductas VIALES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19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0" y="691256"/>
            <a:ext cx="9143999" cy="290912"/>
          </a:xfrm>
        </p:spPr>
        <p:txBody>
          <a:bodyPr/>
          <a:lstStyle/>
          <a:p>
            <a:r>
              <a:rPr lang="es-ES" sz="1600" b="1" dirty="0"/>
              <a:t>Muestra Total . Diferencias por Tipo de Ciudad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2B4FC7-F437-27ED-0C81-FCC7C9A0A1FF}"/>
              </a:ext>
            </a:extLst>
          </p:cNvPr>
          <p:cNvSpPr txBox="1"/>
          <p:nvPr/>
        </p:nvSpPr>
        <p:spPr>
          <a:xfrm>
            <a:off x="0" y="982168"/>
            <a:ext cx="911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Ahora le nombraré algunas afirmaciones sobre comportamientos durante el desplazamiento o un trayecto que usted realice en cualquier medio de transporte. Para cada una de ellas, ¿podría indicarme con qué frecuencia las realiza: diariamente, algunas veces por semana, una vez a la semana, casi nunca o nunca? (REC) </a:t>
            </a:r>
            <a:r>
              <a:rPr lang="es-ES" sz="1200" b="1" dirty="0">
                <a:solidFill>
                  <a:srgbClr val="FF0000"/>
                </a:solidFill>
              </a:rPr>
              <a:t>(% “Sí, lo ha hecho)</a:t>
            </a:r>
            <a:endParaRPr lang="es-CL" sz="1200" b="1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1BF01C7-B928-6C9A-A459-660C7B0304F9}"/>
              </a:ext>
            </a:extLst>
          </p:cNvPr>
          <p:cNvSpPr txBox="1"/>
          <p:nvPr/>
        </p:nvSpPr>
        <p:spPr>
          <a:xfrm>
            <a:off x="4283968" y="6555341"/>
            <a:ext cx="201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1.100 </a:t>
            </a:r>
            <a:endParaRPr lang="es-CL" sz="12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C065B53-34FC-A548-805F-3B6C75F77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" y="6318388"/>
            <a:ext cx="1115633" cy="375452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278BB3C-D7AF-C19B-C600-6585A4D2F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28800"/>
            <a:ext cx="9000000" cy="467945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E36CC50-3D3F-A59F-B478-D4C8C5A1832B}"/>
              </a:ext>
            </a:extLst>
          </p:cNvPr>
          <p:cNvSpPr txBox="1"/>
          <p:nvPr/>
        </p:nvSpPr>
        <p:spPr>
          <a:xfrm>
            <a:off x="4445984" y="2988011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E36CC50-3D3F-A59F-B478-D4C8C5A1832B}"/>
              </a:ext>
            </a:extLst>
          </p:cNvPr>
          <p:cNvSpPr txBox="1"/>
          <p:nvPr/>
        </p:nvSpPr>
        <p:spPr>
          <a:xfrm>
            <a:off x="6588224" y="2988010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E36CC50-3D3F-A59F-B478-D4C8C5A1832B}"/>
              </a:ext>
            </a:extLst>
          </p:cNvPr>
          <p:cNvSpPr txBox="1"/>
          <p:nvPr/>
        </p:nvSpPr>
        <p:spPr>
          <a:xfrm>
            <a:off x="3995936" y="4725144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E36CC50-3D3F-A59F-B478-D4C8C5A1832B}"/>
              </a:ext>
            </a:extLst>
          </p:cNvPr>
          <p:cNvSpPr txBox="1"/>
          <p:nvPr/>
        </p:nvSpPr>
        <p:spPr>
          <a:xfrm>
            <a:off x="5940152" y="4725143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5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B417A-1728-953A-2DDA-0014E994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E8B7ECF-A679-01E4-4FAA-34304C6E6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EEF-AD29-4068-A290-98D2AADB2140}" type="slidenum">
              <a:rPr lang="es-ES" smtClean="0"/>
              <a:pPr/>
              <a:t>2</a:t>
            </a:fld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FB36D9-1C54-46DD-C018-282DAAFA5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Contenidos 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370605BA-2038-1869-6C3D-124485B6E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69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3408" y="-13794"/>
            <a:ext cx="7668344" cy="542925"/>
          </a:xfrm>
        </p:spPr>
        <p:txBody>
          <a:bodyPr/>
          <a:lstStyle/>
          <a:p>
            <a:r>
              <a:rPr lang="es-ES" sz="2400" dirty="0"/>
              <a:t>Conductas VIALES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20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-4092" y="508030"/>
            <a:ext cx="9143999" cy="288032"/>
          </a:xfrm>
        </p:spPr>
        <p:txBody>
          <a:bodyPr/>
          <a:lstStyle/>
          <a:p>
            <a:r>
              <a:rPr lang="es-ES" sz="1600" b="1" dirty="0"/>
              <a:t> Principales resultados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2546FF3-6ED1-2EAC-C360-B96D2E42E8B3}"/>
              </a:ext>
            </a:extLst>
          </p:cNvPr>
          <p:cNvSpPr txBox="1"/>
          <p:nvPr/>
        </p:nvSpPr>
        <p:spPr>
          <a:xfrm>
            <a:off x="175419" y="980728"/>
            <a:ext cx="8784975" cy="493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1350" kern="100" dirty="0">
                <a:ea typeface="Calibri" panose="020F0502020204030204" pitchFamily="34" charset="0"/>
                <a:cs typeface="Arial" panose="020B0604020202020204" pitchFamily="34" charset="0"/>
              </a:rPr>
              <a:t>Entre las conductas viales de carácter negativo que en mayor medida se realizan (mayores al 60%) se tiene: 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135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Realiza otras actividades mientras va en su trayecto (Atención dividida)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135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 traslada hacia su destino confiando en trayectos que ha “aprendido de memoria" (Memoria)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135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Ha iniciado un traslado sintiéndose atrasado/a o apurado/a por llegar a destino (Estrés y urgencia)</a:t>
            </a:r>
            <a:endParaRPr lang="es-CL" sz="1350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De forma desagregada podemos ver que existen diferencias estadísticamente significativas entre hombres y mujeres respecto a la conduct</a:t>
            </a:r>
            <a:r>
              <a:rPr lang="es-CL" sz="1350" kern="100" dirty="0">
                <a:ea typeface="Calibri" panose="020F0502020204030204" pitchFamily="34" charset="0"/>
                <a:cs typeface="Arial" panose="020B0604020202020204" pitchFamily="34" charset="0"/>
              </a:rPr>
              <a:t>a de participar de una discusión o altercado durante el trayecto, donde los hombres presentan un porcentaje más alto (42.8%). Mientras que las mujeres presentan porcentajes más altos en las conductas avanzar hacia su destino como en piloto automático (46.4%) y movilizarse o conducir saltándose o infringiendo algunas normas del tránsito para no sentir vergüenza frente a otras personas (39.9%).</a:t>
            </a:r>
            <a:endParaRPr lang="es-CL" sz="135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Con respecto al tipo de usuario, peatones y </a:t>
            </a:r>
            <a:r>
              <a:rPr lang="es-ES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ciclistas </a:t>
            </a:r>
            <a:r>
              <a:rPr lang="es-ES" sz="1350" kern="100" dirty="0">
                <a:ea typeface="Calibri" panose="020F0502020204030204" pitchFamily="34" charset="0"/>
                <a:cs typeface="Arial" panose="020B0604020202020204" pitchFamily="34" charset="0"/>
              </a:rPr>
              <a:t>presentan </a:t>
            </a:r>
            <a:r>
              <a:rPr lang="es-ES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diferencias estadísticamente significativas respecto a automovilistas </a:t>
            </a:r>
            <a:r>
              <a:rPr lang="es-ES" sz="1350" kern="100" dirty="0">
                <a:ea typeface="Calibri" panose="020F0502020204030204" pitchFamily="34" charset="0"/>
                <a:cs typeface="Arial" panose="020B0604020202020204" pitchFamily="34" charset="0"/>
              </a:rPr>
              <a:t>en </a:t>
            </a:r>
            <a:r>
              <a:rPr lang="es-ES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la conducta realizar otras actividades durante el trayecto; mientras que, los peatones </a:t>
            </a:r>
            <a:r>
              <a:rPr lang="es-ES" sz="1350" kern="100" dirty="0">
                <a:ea typeface="Calibri" panose="020F0502020204030204" pitchFamily="34" charset="0"/>
                <a:cs typeface="Arial" panose="020B0604020202020204" pitchFamily="34" charset="0"/>
              </a:rPr>
              <a:t>presentan </a:t>
            </a:r>
            <a:r>
              <a:rPr lang="es-ES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diferencias estadísticamente significativas respecto a </a:t>
            </a:r>
            <a:r>
              <a:rPr lang="es-ES" sz="1350" kern="100" dirty="0">
                <a:ea typeface="Calibri" panose="020F0502020204030204" pitchFamily="34" charset="0"/>
                <a:cs typeface="Arial" panose="020B0604020202020204" pitchFamily="34" charset="0"/>
              </a:rPr>
              <a:t>los demás segmentos respecto </a:t>
            </a:r>
            <a:r>
              <a:rPr lang="es-ES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 las conductas avanzar hacia su destino como en “piloto automático” y movilizarse o conducir saltándose o infringiendo algunas normas del tránsito para no sentir vergüenza frente a otras personas.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1350" kern="100" dirty="0">
                <a:ea typeface="Calibri" panose="020F0502020204030204" pitchFamily="34" charset="0"/>
                <a:cs typeface="Arial" panose="020B0604020202020204" pitchFamily="34" charset="0"/>
              </a:rPr>
              <a:t>Finalmente, en torno al tipo de ciudad, la gran ciudad y las ciudades pequeñas y medianas presentan un porcentaje más alto que el sector rural en las conductas iniciar un traslado sintiéndose atrasado/a o apurado/a por llegar a destino y participar de una discusión o altercado durante el trayecto.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0A79425B-6598-B9BB-9D68-08D47E6A54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62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EEF-AD29-4068-A290-98D2AADB2140}" type="slidenum">
              <a:rPr lang="es-ES" smtClean="0"/>
              <a:pPr/>
              <a:t>21</a:t>
            </a:fld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Percepciones de peligrosidad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D62A46FF-5349-59CA-4711-123BA5858C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73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3408" y="-13794"/>
            <a:ext cx="7668344" cy="542925"/>
          </a:xfrm>
        </p:spPr>
        <p:txBody>
          <a:bodyPr/>
          <a:lstStyle/>
          <a:p>
            <a:r>
              <a:rPr lang="es-ES" sz="2400" dirty="0"/>
              <a:t>Percepciones de peligrosidad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22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-4092" y="508030"/>
            <a:ext cx="9143999" cy="288032"/>
          </a:xfrm>
        </p:spPr>
        <p:txBody>
          <a:bodyPr/>
          <a:lstStyle/>
          <a:p>
            <a:r>
              <a:rPr lang="es-ES" sz="1600" b="1" dirty="0"/>
              <a:t>Muestra Total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2B4FC7-F437-27ED-0C81-FCC7C9A0A1FF}"/>
              </a:ext>
            </a:extLst>
          </p:cNvPr>
          <p:cNvSpPr txBox="1"/>
          <p:nvPr/>
        </p:nvSpPr>
        <p:spPr>
          <a:xfrm>
            <a:off x="0" y="83671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/>
              <a:t>En una escala de 1 a 5, donde 1 es “Nada peligroso” y 5 “Muy peligroso”, ¿Qué tan peligroso le parecen a Ud. las siguientes afirmaciones durante el desplazamiento o un trayecto en cualquier medio de transporte?</a:t>
            </a:r>
            <a:endParaRPr lang="en-US" sz="1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FB9761-7927-E7CE-C265-56C0D51189DE}"/>
              </a:ext>
            </a:extLst>
          </p:cNvPr>
          <p:cNvSpPr txBox="1"/>
          <p:nvPr/>
        </p:nvSpPr>
        <p:spPr>
          <a:xfrm>
            <a:off x="4507550" y="6535687"/>
            <a:ext cx="1372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</a:t>
            </a:r>
            <a:r>
              <a:rPr lang="es-CL" sz="1200" dirty="0"/>
              <a:t>1.100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ACD2EA6-ABB5-1772-8CB3-5F78E4715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" y="6318388"/>
            <a:ext cx="1115633" cy="375452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19FFECE-7F30-E6E7-360F-D827EE88D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450423"/>
            <a:ext cx="9000000" cy="44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9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84EA6-0889-C217-7D24-3527B9EB6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F2045-0F2F-F36A-5C89-5656AB11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408" y="-13794"/>
            <a:ext cx="7668344" cy="542925"/>
          </a:xfrm>
        </p:spPr>
        <p:txBody>
          <a:bodyPr/>
          <a:lstStyle/>
          <a:p>
            <a:r>
              <a:rPr lang="es-ES" sz="2400" dirty="0"/>
              <a:t>Percepciones de peligrosidad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312D926-B31B-713F-0E58-552CFE002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23</a:t>
            </a:fld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CD9C507-8E45-0E78-6F69-CF8AE3E1FA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-4092" y="508030"/>
            <a:ext cx="9143999" cy="288032"/>
          </a:xfrm>
        </p:spPr>
        <p:txBody>
          <a:bodyPr/>
          <a:lstStyle/>
          <a:p>
            <a:r>
              <a:rPr lang="es-ES" sz="1600" b="1" dirty="0"/>
              <a:t>Muestra Total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C21FB5-1A38-303F-3DDB-F073ABC46BE5}"/>
              </a:ext>
            </a:extLst>
          </p:cNvPr>
          <p:cNvSpPr txBox="1"/>
          <p:nvPr/>
        </p:nvSpPr>
        <p:spPr>
          <a:xfrm>
            <a:off x="0" y="79606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/>
              <a:t>En una escala de 1 a 5, donde 1 es “Nada peligroso” y 5 “Muy peligroso”, ¿Qué tan peligroso le parecen a Ud. las siguientes afirmaciones durante el desplazamiento o un trayecto en cualquier medio de transporte?</a:t>
            </a:r>
            <a:endParaRPr lang="en-US" sz="1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3B3C4E-4126-38AE-0B17-0D464DD22A08}"/>
              </a:ext>
            </a:extLst>
          </p:cNvPr>
          <p:cNvSpPr txBox="1"/>
          <p:nvPr/>
        </p:nvSpPr>
        <p:spPr>
          <a:xfrm>
            <a:off x="4507550" y="6535687"/>
            <a:ext cx="1372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</a:t>
            </a:r>
            <a:r>
              <a:rPr lang="es-CL" sz="1200" dirty="0"/>
              <a:t>1.100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D53B35E-E73D-1F7C-535E-FB779F5A8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" y="6318388"/>
            <a:ext cx="1115633" cy="375452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A78795D-41E4-8BF8-9ABB-E78C733301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412776"/>
            <a:ext cx="9000000" cy="44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20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3408" y="-13794"/>
            <a:ext cx="7668344" cy="542925"/>
          </a:xfrm>
        </p:spPr>
        <p:txBody>
          <a:bodyPr/>
          <a:lstStyle/>
          <a:p>
            <a:r>
              <a:rPr lang="es-ES" sz="2400" dirty="0"/>
              <a:t>Percepciones de peligrosidad (recodificada)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24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-4092" y="508030"/>
            <a:ext cx="9143999" cy="288032"/>
          </a:xfrm>
        </p:spPr>
        <p:txBody>
          <a:bodyPr/>
          <a:lstStyle/>
          <a:p>
            <a:r>
              <a:rPr lang="es-ES" sz="1600" b="1" dirty="0"/>
              <a:t>Muestra Total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2B4FC7-F437-27ED-0C81-FCC7C9A0A1FF}"/>
              </a:ext>
            </a:extLst>
          </p:cNvPr>
          <p:cNvSpPr txBox="1"/>
          <p:nvPr/>
        </p:nvSpPr>
        <p:spPr>
          <a:xfrm>
            <a:off x="0" y="79606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/>
              <a:t>En una escala de 1 a 5, donde 1 es “Nada peligroso” y 5 “Muy peligroso”, ¿Qué tan peligroso le parecen a Ud. las siguientes afirmaciones durante el desplazamiento o un trayecto en cualquier medio de transporte? (REC)</a:t>
            </a:r>
            <a:endParaRPr lang="en-US" sz="1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FB9761-7927-E7CE-C265-56C0D51189DE}"/>
              </a:ext>
            </a:extLst>
          </p:cNvPr>
          <p:cNvSpPr txBox="1"/>
          <p:nvPr/>
        </p:nvSpPr>
        <p:spPr>
          <a:xfrm>
            <a:off x="4507550" y="6535687"/>
            <a:ext cx="1372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</a:t>
            </a:r>
            <a:r>
              <a:rPr lang="es-CL" sz="1200" dirty="0"/>
              <a:t>1.100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ACD2EA6-ABB5-1772-8CB3-5F78E4715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" y="6318388"/>
            <a:ext cx="1115633" cy="375452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19FFECE-7F30-E6E7-360F-D827EE88D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268760"/>
            <a:ext cx="9000000" cy="4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16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53F9F-879B-2323-2073-A577B5626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22D7D3-2438-8952-2F8D-CA6647D93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408" y="-13794"/>
            <a:ext cx="7668344" cy="542925"/>
          </a:xfrm>
        </p:spPr>
        <p:txBody>
          <a:bodyPr/>
          <a:lstStyle/>
          <a:p>
            <a:r>
              <a:rPr lang="es-ES" sz="2400" dirty="0"/>
              <a:t>Percepciones de peligrosidad (recodificada)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CE68E-C4DD-C60B-9EA8-8DEB575B2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25</a:t>
            </a:fld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02B551-85BF-8F77-1B71-3982B8A9075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-4092" y="508030"/>
            <a:ext cx="9143999" cy="288032"/>
          </a:xfrm>
        </p:spPr>
        <p:txBody>
          <a:bodyPr/>
          <a:lstStyle/>
          <a:p>
            <a:r>
              <a:rPr lang="es-ES" sz="1600" b="1" dirty="0"/>
              <a:t>Muestra Total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4A097A-5A34-9B73-201E-5014E084B3F4}"/>
              </a:ext>
            </a:extLst>
          </p:cNvPr>
          <p:cNvSpPr txBox="1"/>
          <p:nvPr/>
        </p:nvSpPr>
        <p:spPr>
          <a:xfrm>
            <a:off x="0" y="79606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/>
              <a:t>En una escala de 1 a 5, donde 1 es “Nada peligroso” y 5 “Muy peligroso”, ¿Qué tan peligroso le parecen a Ud. las siguientes afirmaciones durante el desplazamiento o un trayecto en cualquier medio de transporte? (REC)</a:t>
            </a:r>
            <a:endParaRPr lang="en-US" sz="1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7B49CF-37CB-0A96-14FF-A1D4832C62D1}"/>
              </a:ext>
            </a:extLst>
          </p:cNvPr>
          <p:cNvSpPr txBox="1"/>
          <p:nvPr/>
        </p:nvSpPr>
        <p:spPr>
          <a:xfrm>
            <a:off x="4507550" y="6535687"/>
            <a:ext cx="1372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</a:t>
            </a:r>
            <a:r>
              <a:rPr lang="es-CL" sz="1200" dirty="0"/>
              <a:t>1.100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6FAEB49-5CA1-CE3F-ABD8-604A120CF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" y="6318388"/>
            <a:ext cx="1115633" cy="375452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5693BBC4-E6F0-3E3A-4071-EF876CA76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268760"/>
            <a:ext cx="9000000" cy="4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27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3408" y="-13794"/>
            <a:ext cx="7668344" cy="542925"/>
          </a:xfrm>
        </p:spPr>
        <p:txBody>
          <a:bodyPr/>
          <a:lstStyle/>
          <a:p>
            <a:r>
              <a:rPr lang="es-ES" sz="2400" dirty="0"/>
              <a:t>Percepciones de peligrosidad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26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-4092" y="508030"/>
            <a:ext cx="9143999" cy="288032"/>
          </a:xfrm>
        </p:spPr>
        <p:txBody>
          <a:bodyPr/>
          <a:lstStyle/>
          <a:p>
            <a:r>
              <a:rPr lang="es-ES" sz="1600" b="1" dirty="0"/>
              <a:t>Muestra Total. Diferencias por Sexo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2B4FC7-F437-27ED-0C81-FCC7C9A0A1FF}"/>
              </a:ext>
            </a:extLst>
          </p:cNvPr>
          <p:cNvSpPr txBox="1"/>
          <p:nvPr/>
        </p:nvSpPr>
        <p:spPr>
          <a:xfrm>
            <a:off x="0" y="796062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/>
              <a:t>En una escala de 1 a 5, donde 1 es “Nada peligroso” y 5 “Muy peligroso”, ¿Qué tan peligroso le parecen a Ud. las siguientes afirmaciones durante el desplazamiento o un trayecto en cualquier medio de transporte? (REC)</a:t>
            </a:r>
            <a:endParaRPr lang="en-US" sz="1200" b="1" dirty="0"/>
          </a:p>
          <a:p>
            <a:pPr algn="ctr"/>
            <a:r>
              <a:rPr lang="es-ES" sz="1200" b="1" dirty="0">
                <a:solidFill>
                  <a:srgbClr val="FF0000"/>
                </a:solidFill>
              </a:rPr>
              <a:t>(% “Muy peligroso y peligroso”)</a:t>
            </a:r>
            <a:endParaRPr lang="es-CL" sz="1200" b="1" dirty="0">
              <a:solidFill>
                <a:srgbClr val="FF0000"/>
              </a:solidFill>
            </a:endParaRPr>
          </a:p>
          <a:p>
            <a:pPr algn="ctr"/>
            <a:endParaRPr lang="en-US" sz="1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FB9761-7927-E7CE-C265-56C0D51189DE}"/>
              </a:ext>
            </a:extLst>
          </p:cNvPr>
          <p:cNvSpPr txBox="1"/>
          <p:nvPr/>
        </p:nvSpPr>
        <p:spPr>
          <a:xfrm>
            <a:off x="4507550" y="6535687"/>
            <a:ext cx="1372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</a:t>
            </a:r>
            <a:r>
              <a:rPr lang="es-CL" sz="1200" dirty="0"/>
              <a:t>1.100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ACD2EA6-ABB5-1772-8CB3-5F78E4715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" y="6318388"/>
            <a:ext cx="1115633" cy="375452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19FFECE-7F30-E6E7-360F-D827EE88D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485853"/>
            <a:ext cx="9000000" cy="467945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266210B-DFA5-43A7-47FA-7005658486BC}"/>
              </a:ext>
            </a:extLst>
          </p:cNvPr>
          <p:cNvSpPr txBox="1"/>
          <p:nvPr/>
        </p:nvSpPr>
        <p:spPr>
          <a:xfrm>
            <a:off x="8208403" y="2751311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266210B-DFA5-43A7-47FA-7005658486BC}"/>
              </a:ext>
            </a:extLst>
          </p:cNvPr>
          <p:cNvSpPr txBox="1"/>
          <p:nvPr/>
        </p:nvSpPr>
        <p:spPr>
          <a:xfrm>
            <a:off x="8172400" y="4551511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24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FEA5B-CEC3-D2A8-5B7E-E49A15D37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9288"/>
            <a:ext cx="9144000" cy="457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E67D080-580B-8ACB-180C-162019238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408" y="-13794"/>
            <a:ext cx="7668344" cy="542925"/>
          </a:xfrm>
        </p:spPr>
        <p:txBody>
          <a:bodyPr/>
          <a:lstStyle/>
          <a:p>
            <a:r>
              <a:rPr lang="es-ES" sz="2400" dirty="0"/>
              <a:t>Percepciones de peligrosidad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44CD198-7583-0E9B-F100-B9D6F9C0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27</a:t>
            </a:fld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109418F-9A1B-1C73-3E3C-21A566D20E5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-4092" y="508030"/>
            <a:ext cx="9143999" cy="288032"/>
          </a:xfrm>
        </p:spPr>
        <p:txBody>
          <a:bodyPr/>
          <a:lstStyle/>
          <a:p>
            <a:r>
              <a:rPr lang="es-ES" sz="1600" b="1" dirty="0"/>
              <a:t>Muestra Total. Diferencias por Tipo de Usuario Vial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5712C8-14A8-43FC-EBD4-3BB5F4690ADF}"/>
              </a:ext>
            </a:extLst>
          </p:cNvPr>
          <p:cNvSpPr txBox="1"/>
          <p:nvPr/>
        </p:nvSpPr>
        <p:spPr>
          <a:xfrm>
            <a:off x="0" y="79606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/>
              <a:t>En una escala de 1 a 5, donde 1 es “Nada peligroso” y 5 “Muy peligroso”, ¿Qué tan peligroso le parecen a Ud. las siguientes afirmaciones durante el desplazamiento o un trayecto en cualquier medio de transporte? (REC)</a:t>
            </a:r>
            <a:endParaRPr lang="en-US" sz="1200" b="1" dirty="0"/>
          </a:p>
          <a:p>
            <a:pPr algn="ctr"/>
            <a:r>
              <a:rPr lang="es-ES" sz="1200" b="1" dirty="0">
                <a:solidFill>
                  <a:srgbClr val="FF0000"/>
                </a:solidFill>
              </a:rPr>
              <a:t>(% “Muy peligroso y peligroso”)</a:t>
            </a:r>
            <a:endParaRPr lang="es-CL" sz="1200" b="1" dirty="0">
              <a:solidFill>
                <a:srgbClr val="FF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67F9DB-DA15-149E-852B-BD4ADA64C4D3}"/>
              </a:ext>
            </a:extLst>
          </p:cNvPr>
          <p:cNvSpPr txBox="1"/>
          <p:nvPr/>
        </p:nvSpPr>
        <p:spPr>
          <a:xfrm>
            <a:off x="4507550" y="6535687"/>
            <a:ext cx="1372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</a:t>
            </a:r>
            <a:r>
              <a:rPr lang="es-CL" sz="1200" dirty="0"/>
              <a:t>1.100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7832121-6B60-B7EE-5A71-9214B93C0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9" y="6318388"/>
            <a:ext cx="1115633" cy="375452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BFF5A63D-197F-B1B7-A47B-4CEDBD5F2F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0A93478-5687-090A-9AB8-4A19F2897B84}"/>
              </a:ext>
            </a:extLst>
          </p:cNvPr>
          <p:cNvSpPr txBox="1"/>
          <p:nvPr/>
        </p:nvSpPr>
        <p:spPr>
          <a:xfrm>
            <a:off x="8208403" y="4983559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0A93478-5687-090A-9AB8-4A19F2897B84}"/>
              </a:ext>
            </a:extLst>
          </p:cNvPr>
          <p:cNvSpPr txBox="1"/>
          <p:nvPr/>
        </p:nvSpPr>
        <p:spPr>
          <a:xfrm>
            <a:off x="8640451" y="2132856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0A93478-5687-090A-9AB8-4A19F2897B84}"/>
              </a:ext>
            </a:extLst>
          </p:cNvPr>
          <p:cNvSpPr txBox="1"/>
          <p:nvPr/>
        </p:nvSpPr>
        <p:spPr>
          <a:xfrm>
            <a:off x="8672918" y="4047455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0A93478-5687-090A-9AB8-4A19F2897B84}"/>
              </a:ext>
            </a:extLst>
          </p:cNvPr>
          <p:cNvSpPr txBox="1"/>
          <p:nvPr/>
        </p:nvSpPr>
        <p:spPr>
          <a:xfrm>
            <a:off x="8604448" y="3068960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80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413845"/>
            <a:ext cx="9000000" cy="46794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3408" y="-13794"/>
            <a:ext cx="7668344" cy="542925"/>
          </a:xfrm>
        </p:spPr>
        <p:txBody>
          <a:bodyPr/>
          <a:lstStyle/>
          <a:p>
            <a:r>
              <a:rPr lang="es-ES" sz="2400" dirty="0"/>
              <a:t>Percepciones de peligrosidad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28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-4092" y="508030"/>
            <a:ext cx="9143999" cy="288032"/>
          </a:xfrm>
        </p:spPr>
        <p:txBody>
          <a:bodyPr/>
          <a:lstStyle/>
          <a:p>
            <a:r>
              <a:rPr lang="es-ES" sz="1600" b="1" dirty="0"/>
              <a:t>Muestra Total. Diferencias por Tipo de Ciudad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2B4FC7-F437-27ED-0C81-FCC7C9A0A1FF}"/>
              </a:ext>
            </a:extLst>
          </p:cNvPr>
          <p:cNvSpPr txBox="1"/>
          <p:nvPr/>
        </p:nvSpPr>
        <p:spPr>
          <a:xfrm>
            <a:off x="0" y="79606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/>
              <a:t>En una escala de 1 a 5, donde 1 es “Nada peligroso” y 5 “Muy peligroso”, ¿Qué tan peligroso le parecen a Ud. las siguientes afirmaciones durante el desplazamiento o un trayecto en cualquier medio de transporte? (REC)</a:t>
            </a:r>
            <a:endParaRPr lang="en-US" sz="1200" b="1" dirty="0"/>
          </a:p>
          <a:p>
            <a:pPr algn="ctr"/>
            <a:r>
              <a:rPr lang="es-ES" sz="1200" b="1" dirty="0">
                <a:solidFill>
                  <a:srgbClr val="FF0000"/>
                </a:solidFill>
              </a:rPr>
              <a:t>(% “Muy peligroso y peligroso”)</a:t>
            </a:r>
            <a:endParaRPr lang="es-CL" sz="1200" b="1" dirty="0">
              <a:solidFill>
                <a:srgbClr val="FF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FB9761-7927-E7CE-C265-56C0D51189DE}"/>
              </a:ext>
            </a:extLst>
          </p:cNvPr>
          <p:cNvSpPr txBox="1"/>
          <p:nvPr/>
        </p:nvSpPr>
        <p:spPr>
          <a:xfrm>
            <a:off x="4507550" y="6535687"/>
            <a:ext cx="1372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</a:t>
            </a:r>
            <a:r>
              <a:rPr lang="es-CL" sz="1200" dirty="0"/>
              <a:t>1.100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ACD2EA6-ABB5-1772-8CB3-5F78E4715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9" y="6318388"/>
            <a:ext cx="1115633" cy="375452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19FFECE-7F30-E6E7-360F-D827EE88D3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A2C7678-2C3C-DA95-32BC-C855F96E767B}"/>
              </a:ext>
            </a:extLst>
          </p:cNvPr>
          <p:cNvSpPr txBox="1"/>
          <p:nvPr/>
        </p:nvSpPr>
        <p:spPr>
          <a:xfrm>
            <a:off x="6588224" y="4869160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A2C7678-2C3C-DA95-32BC-C855F96E767B}"/>
              </a:ext>
            </a:extLst>
          </p:cNvPr>
          <p:cNvSpPr txBox="1"/>
          <p:nvPr/>
        </p:nvSpPr>
        <p:spPr>
          <a:xfrm>
            <a:off x="6768243" y="3687415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A2C7678-2C3C-DA95-32BC-C855F96E767B}"/>
              </a:ext>
            </a:extLst>
          </p:cNvPr>
          <p:cNvSpPr txBox="1"/>
          <p:nvPr/>
        </p:nvSpPr>
        <p:spPr>
          <a:xfrm>
            <a:off x="6840253" y="2463279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A2C7678-2C3C-DA95-32BC-C855F96E767B}"/>
              </a:ext>
            </a:extLst>
          </p:cNvPr>
          <p:cNvSpPr txBox="1"/>
          <p:nvPr/>
        </p:nvSpPr>
        <p:spPr>
          <a:xfrm>
            <a:off x="4824027" y="2463279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1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FE9AA-34F7-15E2-40B2-27BE66F5C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B473AA-53F1-AAD7-8CD7-1488E4663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408" y="-13794"/>
            <a:ext cx="7668344" cy="542925"/>
          </a:xfrm>
        </p:spPr>
        <p:txBody>
          <a:bodyPr/>
          <a:lstStyle/>
          <a:p>
            <a:r>
              <a:rPr lang="es-ES" sz="2400" dirty="0"/>
              <a:t>PERCEPCIONES DE PELIGROSIDAD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36884E-C9C6-1134-92A1-C10FBF0A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29</a:t>
            </a:fld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FE2184-BD85-B776-EF31-5EE25E86A3B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-4092" y="508030"/>
            <a:ext cx="9143999" cy="288032"/>
          </a:xfrm>
        </p:spPr>
        <p:txBody>
          <a:bodyPr/>
          <a:lstStyle/>
          <a:p>
            <a:r>
              <a:rPr lang="es-ES" sz="1600" b="1" dirty="0"/>
              <a:t> Principales resultados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CE317D7-6F6A-5A95-0BAA-A9963D93951B}"/>
              </a:ext>
            </a:extLst>
          </p:cNvPr>
          <p:cNvSpPr txBox="1"/>
          <p:nvPr/>
        </p:nvSpPr>
        <p:spPr>
          <a:xfrm>
            <a:off x="175419" y="980728"/>
            <a:ext cx="8784975" cy="5153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1350" kern="100" dirty="0">
                <a:ea typeface="Calibri" panose="020F0502020204030204" pitchFamily="34" charset="0"/>
                <a:cs typeface="Arial" panose="020B0604020202020204" pitchFamily="34" charset="0"/>
              </a:rPr>
              <a:t>Entre las conductas viales que en mayor medida se perciben como peligrosas (mayores al 70%) se tiene: 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135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Movilizarse o conducir saltándose o infringiendo algunas normas del tránsito para no sentir vergüenza frente a otras personas (Pensamiento social)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1350" b="1" kern="100" dirty="0">
                <a:ea typeface="Calibri" panose="020F0502020204030204" pitchFamily="34" charset="0"/>
                <a:cs typeface="Arial" panose="020B0604020202020204" pitchFamily="34" charset="0"/>
              </a:rPr>
              <a:t>No respetar alguna señal de tránsito por contar con poco tiempo (Estrés y urgencia)</a:t>
            </a:r>
            <a:endParaRPr lang="es-CL" sz="1350" b="1" kern="1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135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Participar en alguna discusión y/o altercado mientras se traslada hacia su destino (Estrés y urgencia)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En torno a sexo se observan diferencias estadísticamente significativas entre hombres y mujeres respecto a las conduct</a:t>
            </a:r>
            <a:r>
              <a:rPr lang="es-CL" sz="1350" kern="100" dirty="0">
                <a:ea typeface="Calibri" panose="020F0502020204030204" pitchFamily="34" charset="0"/>
                <a:cs typeface="Arial" panose="020B0604020202020204" pitchFamily="34" charset="0"/>
              </a:rPr>
              <a:t>as </a:t>
            </a:r>
            <a:r>
              <a:rPr lang="es-ES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avanzar hacia su destino como en “piloto automático” y </a:t>
            </a:r>
            <a:r>
              <a:rPr lang="es-CL" sz="1350" kern="100" dirty="0">
                <a:ea typeface="Calibri" panose="020F0502020204030204" pitchFamily="34" charset="0"/>
                <a:cs typeface="Arial" panose="020B0604020202020204" pitchFamily="34" charset="0"/>
              </a:rPr>
              <a:t>sentirse confundido/a frente algunas señales de tránsito y no interrumpir el viaje, donde las mujeres presentan percepciones de peligrosidad sobre estos comportamientos más altos que los hombres.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Con respecto al tipo de usuario, </a:t>
            </a:r>
            <a:r>
              <a:rPr lang="es-ES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los automovilistas </a:t>
            </a:r>
            <a:r>
              <a:rPr lang="es-ES" sz="1350" kern="100" dirty="0">
                <a:ea typeface="Calibri" panose="020F0502020204030204" pitchFamily="34" charset="0"/>
                <a:cs typeface="Arial" panose="020B0604020202020204" pitchFamily="34" charset="0"/>
              </a:rPr>
              <a:t>presentan </a:t>
            </a:r>
            <a:r>
              <a:rPr lang="es-ES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diferencias estadísticamente significativas respecto a </a:t>
            </a:r>
            <a:r>
              <a:rPr lang="es-ES" sz="1350" kern="100" dirty="0">
                <a:ea typeface="Calibri" panose="020F0502020204030204" pitchFamily="34" charset="0"/>
                <a:cs typeface="Arial" panose="020B0604020202020204" pitchFamily="34" charset="0"/>
              </a:rPr>
              <a:t>los demás segmentos en </a:t>
            </a:r>
            <a:r>
              <a:rPr lang="es-ES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las conductas </a:t>
            </a:r>
            <a:r>
              <a:rPr lang="es-ES" sz="1350" kern="100" dirty="0">
                <a:ea typeface="Calibri" panose="020F0502020204030204" pitchFamily="34" charset="0"/>
                <a:cs typeface="Arial" panose="020B0604020202020204" pitchFamily="34" charset="0"/>
              </a:rPr>
              <a:t>trasladarse sin considerar sentirse cansado/a para iniciar el trayecto, </a:t>
            </a:r>
            <a:r>
              <a:rPr lang="es-MX" sz="1350" kern="100" dirty="0">
                <a:ea typeface="Calibri" panose="020F0502020204030204" pitchFamily="34" charset="0"/>
                <a:cs typeface="Arial" panose="020B0604020202020204" pitchFamily="34" charset="0"/>
              </a:rPr>
              <a:t>iniciar un traslado sintiéndose atrasado/a o apurado/a por llegar a su destino,</a:t>
            </a:r>
            <a:r>
              <a:rPr lang="es-CL" sz="1350" kern="1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350" kern="100" dirty="0">
                <a:ea typeface="Calibri" panose="020F0502020204030204" pitchFamily="34" charset="0"/>
                <a:cs typeface="Arial" panose="020B0604020202020204" pitchFamily="34" charset="0"/>
              </a:rPr>
              <a:t>trasladarse sin considerar relevante haber tenido una buena calidad de sueño la noche anterior y trasladarse </a:t>
            </a:r>
            <a:r>
              <a:rPr lang="es-ES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hacia el destino confiando en trayectos que se ha aprendido de memoria.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1350" kern="100" dirty="0">
                <a:ea typeface="Calibri" panose="020F0502020204030204" pitchFamily="34" charset="0"/>
                <a:cs typeface="Arial" panose="020B0604020202020204" pitchFamily="34" charset="0"/>
              </a:rPr>
              <a:t>Por último, referente al tipo de ciudad, las grandes ciudades y las ciudades pequeñas y medianas presentan porcentajes más altos que el sector rural en la conducta </a:t>
            </a:r>
            <a:r>
              <a:rPr lang="es-ES" sz="1350" kern="100" dirty="0">
                <a:ea typeface="Calibri" panose="020F0502020204030204" pitchFamily="34" charset="0"/>
                <a:cs typeface="Arial" panose="020B0604020202020204" pitchFamily="34" charset="0"/>
              </a:rPr>
              <a:t>no respetar alguna señal de tránsito por contar con poco tiempo. Las ciudades medianas y pequeñas, además, presentan un valor más alto que los demás segmentos en las conductas movilizarse o conducir saltándose o infringiendo algunas normas del tránsito para no sentir vergüenza frente a otras personas y realizar otras actividades durante el trayecto.</a:t>
            </a:r>
            <a:endParaRPr lang="es-CL" sz="1350" kern="100" dirty="0">
              <a:highlight>
                <a:srgbClr val="FFFF00"/>
              </a:highlight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95E6E1D6-4040-FE51-BD51-2688C8843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3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75AE-914C-692F-C7FB-E1DDA725A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9928A-B3F8-9A31-BDAA-31192437B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759E705-6ABD-63C9-457D-1E2ECBEC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3</a:t>
            </a:fld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6731C75-D9A9-ED8B-0D8E-4E845568B38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1ABEF63D-CC19-59C8-499E-E0884AEED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38D0E05-D896-AE37-804E-9A9DD6775F1D}"/>
              </a:ext>
            </a:extLst>
          </p:cNvPr>
          <p:cNvSpPr txBox="1"/>
          <p:nvPr/>
        </p:nvSpPr>
        <p:spPr>
          <a:xfrm>
            <a:off x="611560" y="1340768"/>
            <a:ext cx="756083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" sz="1800" b="1" dirty="0"/>
              <a:t>Descripción del estudio</a:t>
            </a:r>
          </a:p>
          <a:p>
            <a:pPr marL="342900" indent="-342900" algn="just">
              <a:buFont typeface="+mj-lt"/>
              <a:buAutoNum type="arabicPeriod"/>
            </a:pPr>
            <a:endParaRPr lang="es-ES" sz="1800" b="1" dirty="0"/>
          </a:p>
          <a:p>
            <a:pPr marL="342900" indent="-342900" algn="just">
              <a:buFont typeface="+mj-lt"/>
              <a:buAutoNum type="arabicPeriod"/>
            </a:pPr>
            <a:r>
              <a:rPr lang="es-ES" sz="1800" b="1" dirty="0"/>
              <a:t>Formas de desplazamiento</a:t>
            </a:r>
          </a:p>
          <a:p>
            <a:pPr marL="342900" indent="-342900" algn="just">
              <a:buFont typeface="+mj-lt"/>
              <a:buAutoNum type="arabicPeriod"/>
            </a:pPr>
            <a:endParaRPr lang="es-ES" sz="1800" b="1" dirty="0"/>
          </a:p>
          <a:p>
            <a:pPr marL="342900" indent="-342900" algn="just">
              <a:buFont typeface="+mj-lt"/>
              <a:buAutoNum type="arabicPeriod"/>
            </a:pPr>
            <a:r>
              <a:rPr lang="es-ES" b="1" dirty="0"/>
              <a:t>C</a:t>
            </a:r>
            <a:r>
              <a:rPr lang="es-ES" sz="1800" b="1" dirty="0"/>
              <a:t>onductas viales</a:t>
            </a:r>
          </a:p>
          <a:p>
            <a:pPr marL="342900" indent="-342900" algn="just">
              <a:buFont typeface="+mj-lt"/>
              <a:buAutoNum type="arabicPeriod"/>
            </a:pPr>
            <a:endParaRPr lang="es-ES" sz="1800" b="1" dirty="0"/>
          </a:p>
          <a:p>
            <a:pPr marL="342900" indent="-342900" algn="just">
              <a:buFont typeface="+mj-lt"/>
              <a:buAutoNum type="arabicPeriod"/>
            </a:pPr>
            <a:r>
              <a:rPr lang="es-ES" sz="1800" b="1" dirty="0"/>
              <a:t>Percepciones de peligrosidad</a:t>
            </a:r>
          </a:p>
          <a:p>
            <a:pPr marL="342900" indent="-342900" algn="just">
              <a:buFont typeface="+mj-lt"/>
              <a:buAutoNum type="arabicPeriod"/>
            </a:pPr>
            <a:endParaRPr lang="es-ES" b="1" dirty="0"/>
          </a:p>
          <a:p>
            <a:pPr marL="342900" indent="-342900" algn="just">
              <a:buFont typeface="+mj-lt"/>
              <a:buAutoNum type="arabicPeriod"/>
            </a:pPr>
            <a:r>
              <a:rPr lang="es-ES" sz="1800" b="1" dirty="0"/>
              <a:t>Conocimientos sobre normas de tránsito y señalética</a:t>
            </a:r>
          </a:p>
          <a:p>
            <a:pPr marL="342900" indent="-342900" algn="just">
              <a:buFont typeface="+mj-lt"/>
              <a:buAutoNum type="arabicPeriod"/>
            </a:pPr>
            <a:endParaRPr lang="es-ES" sz="1800" b="1" dirty="0"/>
          </a:p>
          <a:p>
            <a:pPr marL="342900" indent="-342900" algn="just">
              <a:buFont typeface="+mj-lt"/>
              <a:buAutoNum type="arabicPeriod"/>
            </a:pPr>
            <a:r>
              <a:rPr lang="es-ES" b="1" dirty="0"/>
              <a:t>Mapa</a:t>
            </a:r>
            <a:endParaRPr lang="es-ES" sz="1800" b="1" dirty="0"/>
          </a:p>
          <a:p>
            <a:pPr marL="342900" indent="-342900" algn="just">
              <a:buFont typeface="+mj-lt"/>
              <a:buAutoNum type="arabicPeriod"/>
            </a:pPr>
            <a:endParaRPr lang="es-ES" sz="1800" b="1" dirty="0"/>
          </a:p>
          <a:p>
            <a:pPr marL="342900" indent="-342900" algn="just">
              <a:buFont typeface="+mj-lt"/>
              <a:buAutoNum type="arabicPeriod"/>
            </a:pPr>
            <a:r>
              <a:rPr lang="es-ES" sz="1800" b="1" dirty="0"/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4034917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EEF-AD29-4068-A290-98D2AADB2140}" type="slidenum">
              <a:rPr lang="es-ES" smtClean="0"/>
              <a:pPr/>
              <a:t>30</a:t>
            </a:fld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Conocimientos sobre normas de tráfico y señalética</a:t>
            </a:r>
            <a:endParaRPr lang="es-C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D62A46FF-5349-59CA-4711-123BA5858C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92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3408" y="-13794"/>
            <a:ext cx="8431832" cy="542925"/>
          </a:xfrm>
        </p:spPr>
        <p:txBody>
          <a:bodyPr/>
          <a:lstStyle/>
          <a:p>
            <a:r>
              <a:rPr lang="es-MX" sz="2400" dirty="0"/>
              <a:t>CONOCIMIENTOS normas de tráfico y señalética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31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-4092" y="508030"/>
            <a:ext cx="9143999" cy="288032"/>
          </a:xfrm>
        </p:spPr>
        <p:txBody>
          <a:bodyPr/>
          <a:lstStyle/>
          <a:p>
            <a:r>
              <a:rPr lang="es-ES" sz="1600" b="1" dirty="0"/>
              <a:t>Muestra Total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2B4FC7-F437-27ED-0C81-FCC7C9A0A1FF}"/>
              </a:ext>
            </a:extLst>
          </p:cNvPr>
          <p:cNvSpPr txBox="1"/>
          <p:nvPr/>
        </p:nvSpPr>
        <p:spPr>
          <a:xfrm>
            <a:off x="478156" y="901175"/>
            <a:ext cx="8179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¿</a:t>
            </a:r>
            <a:r>
              <a:rPr lang="es-MX" sz="1600" b="1" dirty="0"/>
              <a:t>Qué tan informado/a se siente Ud. sobre las normas de tráfico y señalética?</a:t>
            </a:r>
            <a:endParaRPr lang="es-CL" sz="1600" b="1" dirty="0">
              <a:solidFill>
                <a:srgbClr val="FF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BB7ED84-76F2-7A4C-2A8E-0EB787D3DFC5}"/>
              </a:ext>
            </a:extLst>
          </p:cNvPr>
          <p:cNvSpPr txBox="1"/>
          <p:nvPr/>
        </p:nvSpPr>
        <p:spPr>
          <a:xfrm>
            <a:off x="4154768" y="6278284"/>
            <a:ext cx="214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</a:t>
            </a:r>
            <a:r>
              <a:rPr lang="es-CL" sz="1200" dirty="0"/>
              <a:t>1.100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CA17BE82-B109-F641-4CB3-87ED870AE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86" y="1340768"/>
            <a:ext cx="7198628" cy="4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12A37-C066-4057-93F7-E8C2E50F6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6" y="1268760"/>
            <a:ext cx="8279908" cy="503835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3881D13-2163-706F-AEDB-17DED290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408" y="-13794"/>
            <a:ext cx="8431832" cy="542925"/>
          </a:xfrm>
        </p:spPr>
        <p:txBody>
          <a:bodyPr/>
          <a:lstStyle/>
          <a:p>
            <a:r>
              <a:rPr lang="es-MX" sz="2400" dirty="0"/>
              <a:t>CONOCIMIENTOS normas de tráfico y señalética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6AF8DDD-92FE-8760-8BAA-B567613F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32</a:t>
            </a:fld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67F62-13E0-00BD-AA79-EBBDF9C70C3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-4092" y="508030"/>
            <a:ext cx="9143999" cy="288032"/>
          </a:xfrm>
        </p:spPr>
        <p:txBody>
          <a:bodyPr/>
          <a:lstStyle/>
          <a:p>
            <a:r>
              <a:rPr lang="es-ES" sz="1600" b="1" dirty="0"/>
              <a:t>Muestra Total. Diferencias por Sexo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FEC3DA-74AF-229D-8C77-2287626964FC}"/>
              </a:ext>
            </a:extLst>
          </p:cNvPr>
          <p:cNvSpPr txBox="1"/>
          <p:nvPr/>
        </p:nvSpPr>
        <p:spPr>
          <a:xfrm>
            <a:off x="478156" y="901175"/>
            <a:ext cx="8179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¿</a:t>
            </a:r>
            <a:r>
              <a:rPr lang="es-MX" sz="1600" b="1" dirty="0"/>
              <a:t>Qué tan informado/a se siente Ud. sobre las normas de tráfico y señalética?</a:t>
            </a:r>
            <a:endParaRPr lang="es-CL" sz="1600" b="1" dirty="0">
              <a:solidFill>
                <a:srgbClr val="FF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6FBA1AB-6D72-441C-94B1-CD20AEDC955E}"/>
              </a:ext>
            </a:extLst>
          </p:cNvPr>
          <p:cNvSpPr txBox="1"/>
          <p:nvPr/>
        </p:nvSpPr>
        <p:spPr>
          <a:xfrm>
            <a:off x="4154768" y="6278284"/>
            <a:ext cx="214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</a:t>
            </a:r>
            <a:r>
              <a:rPr lang="es-CL" sz="1200" dirty="0"/>
              <a:t>1.100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0EEFB09-FBC0-C90C-FF66-AFBC72DDA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19BB9E2-CC39-4221-2D3A-35F706E7DB27}"/>
              </a:ext>
            </a:extLst>
          </p:cNvPr>
          <p:cNvSpPr txBox="1"/>
          <p:nvPr/>
        </p:nvSpPr>
        <p:spPr>
          <a:xfrm>
            <a:off x="7200291" y="4149080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9BB9E2-CC39-4221-2D3A-35F706E7DB27}"/>
              </a:ext>
            </a:extLst>
          </p:cNvPr>
          <p:cNvSpPr txBox="1"/>
          <p:nvPr/>
        </p:nvSpPr>
        <p:spPr>
          <a:xfrm>
            <a:off x="3707904" y="1988840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37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FF7B9-C93C-FE17-A97C-16E51E524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6" y="1196752"/>
            <a:ext cx="8279908" cy="503835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081A3E1-D805-926A-8181-E5087B56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408" y="-13794"/>
            <a:ext cx="8431832" cy="542925"/>
          </a:xfrm>
        </p:spPr>
        <p:txBody>
          <a:bodyPr/>
          <a:lstStyle/>
          <a:p>
            <a:r>
              <a:rPr lang="es-MX" sz="2400" dirty="0"/>
              <a:t>CONOCIMIENTOS normas de tráfico y señalética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CD336F0-EEB2-ADF5-87A7-1ADA617F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33</a:t>
            </a:fld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84ACE3C-AED0-0F43-A09A-EC7EECA502F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-4092" y="508030"/>
            <a:ext cx="9143999" cy="288032"/>
          </a:xfrm>
        </p:spPr>
        <p:txBody>
          <a:bodyPr/>
          <a:lstStyle/>
          <a:p>
            <a:r>
              <a:rPr lang="es-ES" sz="1600" b="1" dirty="0"/>
              <a:t>Muestra Total. Diferencias por Tipo de Usuario Vial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70EDA7-BD8C-84AF-7AB4-562E7F955C95}"/>
              </a:ext>
            </a:extLst>
          </p:cNvPr>
          <p:cNvSpPr txBox="1"/>
          <p:nvPr/>
        </p:nvSpPr>
        <p:spPr>
          <a:xfrm>
            <a:off x="478156" y="901175"/>
            <a:ext cx="8179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¿</a:t>
            </a:r>
            <a:r>
              <a:rPr lang="es-MX" sz="1600" b="1" dirty="0"/>
              <a:t>Qué tan informado/a se siente Ud. sobre las normas de tráfico y señalética?</a:t>
            </a:r>
            <a:endParaRPr lang="es-CL" sz="1600" b="1" dirty="0">
              <a:solidFill>
                <a:srgbClr val="FF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5846ED2-F8F0-5EDE-4CFE-915F6E0DCF04}"/>
              </a:ext>
            </a:extLst>
          </p:cNvPr>
          <p:cNvSpPr txBox="1"/>
          <p:nvPr/>
        </p:nvSpPr>
        <p:spPr>
          <a:xfrm>
            <a:off x="4154768" y="6278284"/>
            <a:ext cx="214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</a:t>
            </a:r>
            <a:r>
              <a:rPr lang="es-CL" sz="1200" dirty="0"/>
              <a:t>1.100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6B5EB710-4250-1E07-D509-E9D030BFC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1AE692C-026C-12D8-C9B7-210792089B56}"/>
              </a:ext>
            </a:extLst>
          </p:cNvPr>
          <p:cNvSpPr txBox="1"/>
          <p:nvPr/>
        </p:nvSpPr>
        <p:spPr>
          <a:xfrm>
            <a:off x="2843808" y="5127575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1AE692C-026C-12D8-C9B7-210792089B56}"/>
              </a:ext>
            </a:extLst>
          </p:cNvPr>
          <p:cNvSpPr txBox="1"/>
          <p:nvPr/>
        </p:nvSpPr>
        <p:spPr>
          <a:xfrm>
            <a:off x="5148064" y="5127574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1AE692C-026C-12D8-C9B7-210792089B56}"/>
              </a:ext>
            </a:extLst>
          </p:cNvPr>
          <p:cNvSpPr txBox="1"/>
          <p:nvPr/>
        </p:nvSpPr>
        <p:spPr>
          <a:xfrm>
            <a:off x="3491880" y="4119463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1AE692C-026C-12D8-C9B7-210792089B56}"/>
              </a:ext>
            </a:extLst>
          </p:cNvPr>
          <p:cNvSpPr txBox="1"/>
          <p:nvPr/>
        </p:nvSpPr>
        <p:spPr>
          <a:xfrm>
            <a:off x="5652120" y="4119463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1AE692C-026C-12D8-C9B7-210792089B56}"/>
              </a:ext>
            </a:extLst>
          </p:cNvPr>
          <p:cNvSpPr txBox="1"/>
          <p:nvPr/>
        </p:nvSpPr>
        <p:spPr>
          <a:xfrm>
            <a:off x="7848363" y="2103239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394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F1BD8-A1D1-A374-D469-1D52D0747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268760"/>
            <a:ext cx="9000000" cy="467945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96258C-136B-61AF-8064-3C0B7DD09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408" y="-13794"/>
            <a:ext cx="8431832" cy="542925"/>
          </a:xfrm>
        </p:spPr>
        <p:txBody>
          <a:bodyPr/>
          <a:lstStyle/>
          <a:p>
            <a:r>
              <a:rPr lang="es-MX" sz="2400" dirty="0"/>
              <a:t>CONOCIMIENTOS normas de tráfico y señalética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4845E0-ED3E-4B8D-ABAA-B93AE73BA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34</a:t>
            </a:fld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938C6F-1CCC-0E3D-23C2-BCD453FBC34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-4092" y="508030"/>
            <a:ext cx="9143999" cy="288032"/>
          </a:xfrm>
        </p:spPr>
        <p:txBody>
          <a:bodyPr/>
          <a:lstStyle/>
          <a:p>
            <a:r>
              <a:rPr lang="es-ES" sz="1600" b="1" dirty="0"/>
              <a:t>Muestra Total. Diferencias por Tipo de Ciudad</a:t>
            </a:r>
            <a:endParaRPr lang="es-ES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150555-9AEC-1982-6F98-BCEEC9EC810C}"/>
              </a:ext>
            </a:extLst>
          </p:cNvPr>
          <p:cNvSpPr txBox="1"/>
          <p:nvPr/>
        </p:nvSpPr>
        <p:spPr>
          <a:xfrm>
            <a:off x="478156" y="901175"/>
            <a:ext cx="8179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¿</a:t>
            </a:r>
            <a:r>
              <a:rPr lang="es-MX" sz="1600" b="1" dirty="0"/>
              <a:t>Qué tan informado/a se siente Ud. sobre las normas de tráfico y señalética?</a:t>
            </a:r>
            <a:endParaRPr lang="es-CL" sz="1600" b="1" dirty="0">
              <a:solidFill>
                <a:srgbClr val="FF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7AC2632-062F-117E-BDEA-117D94A846E3}"/>
              </a:ext>
            </a:extLst>
          </p:cNvPr>
          <p:cNvSpPr txBox="1"/>
          <p:nvPr/>
        </p:nvSpPr>
        <p:spPr>
          <a:xfrm>
            <a:off x="4154768" y="6278284"/>
            <a:ext cx="214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</a:t>
            </a:r>
            <a:r>
              <a:rPr lang="es-CL" sz="1200" dirty="0"/>
              <a:t>1.100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4C106D22-A794-0882-268B-6D310A5E77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0585108-247D-75F8-33E2-53A8D17E88CE}"/>
              </a:ext>
            </a:extLst>
          </p:cNvPr>
          <p:cNvSpPr txBox="1"/>
          <p:nvPr/>
        </p:nvSpPr>
        <p:spPr>
          <a:xfrm>
            <a:off x="7380312" y="4941168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0585108-247D-75F8-33E2-53A8D17E88CE}"/>
              </a:ext>
            </a:extLst>
          </p:cNvPr>
          <p:cNvSpPr txBox="1"/>
          <p:nvPr/>
        </p:nvSpPr>
        <p:spPr>
          <a:xfrm>
            <a:off x="5868144" y="3074674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0585108-247D-75F8-33E2-53A8D17E88CE}"/>
              </a:ext>
            </a:extLst>
          </p:cNvPr>
          <p:cNvSpPr txBox="1"/>
          <p:nvPr/>
        </p:nvSpPr>
        <p:spPr>
          <a:xfrm>
            <a:off x="3059832" y="2132856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36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3408" y="-13794"/>
            <a:ext cx="7668344" cy="542925"/>
          </a:xfrm>
        </p:spPr>
        <p:txBody>
          <a:bodyPr/>
          <a:lstStyle/>
          <a:p>
            <a:r>
              <a:rPr lang="es-MX" sz="2400" dirty="0"/>
              <a:t>CONOCIMIENTOS normas de tráfico y señalética</a:t>
            </a:r>
            <a:endParaRPr lang="es-ES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35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-4092" y="508030"/>
            <a:ext cx="9143999" cy="288032"/>
          </a:xfrm>
        </p:spPr>
        <p:txBody>
          <a:bodyPr/>
          <a:lstStyle/>
          <a:p>
            <a:r>
              <a:rPr lang="es-ES" sz="1600" b="1" dirty="0"/>
              <a:t> Principales resultados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2546FF3-6ED1-2EAC-C360-B96D2E42E8B3}"/>
              </a:ext>
            </a:extLst>
          </p:cNvPr>
          <p:cNvSpPr txBox="1"/>
          <p:nvPr/>
        </p:nvSpPr>
        <p:spPr>
          <a:xfrm>
            <a:off x="175419" y="1038375"/>
            <a:ext cx="8784975" cy="329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135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Más </a:t>
            </a:r>
            <a:r>
              <a:rPr lang="es-CL" sz="1350" b="1" kern="100" dirty="0">
                <a:ea typeface="Calibri" panose="020F0502020204030204" pitchFamily="34" charset="0"/>
                <a:cs typeface="Arial" panose="020B0604020202020204" pitchFamily="34" charset="0"/>
              </a:rPr>
              <a:t>del 60% de las personas </a:t>
            </a:r>
            <a:r>
              <a:rPr lang="es-CL" sz="135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afirma sentirse muy o bastante informados/as sobre las normas de tráfico y señaléticas</a:t>
            </a: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Según sexo, se pued</a:t>
            </a:r>
            <a:r>
              <a:rPr lang="es-CL" sz="1350" kern="100" dirty="0"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observar que son </a:t>
            </a:r>
            <a:r>
              <a:rPr lang="es-CL" sz="1350" kern="100" dirty="0">
                <a:ea typeface="Calibri" panose="020F0502020204030204" pitchFamily="34" charset="0"/>
                <a:cs typeface="Arial" panose="020B0604020202020204" pitchFamily="34" charset="0"/>
              </a:rPr>
              <a:t>los </a:t>
            </a: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hombres los que en mayor medida se sienten muy informado/as en relación con las normas de tráfico y señalética. Las mujeres presentan un valor más alto que los hombres en la categoría algo informado/a. Estas diferencias son estadísticamente significativas.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De acuerdo con tipo de usuario, los automovilistas presentan una diferencia estadísticamente significativa </a:t>
            </a:r>
            <a:r>
              <a:rPr lang="es-CL" sz="1350" kern="100" dirty="0">
                <a:ea typeface="Calibri" panose="020F0502020204030204" pitchFamily="34" charset="0"/>
                <a:cs typeface="Arial" panose="020B0604020202020204" pitchFamily="34" charset="0"/>
              </a:rPr>
              <a:t>respecto al resto de las categorías respecto a sentirse </a:t>
            </a: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muy informados, presentando un porcentaje más alto (39.8%). Peatones y ciclistas presentan porcentajes más altos que los automovilistas en la respuesta algo informado/a y nada informado/a.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135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Finalmente, entre quienes residen en una gran ciudad se presenta un porcentaje más alto en la categoría muy informado/a, en las ciudades medianas la respuesta es más alta en la categoría bastante informado/a y en los sectores rurales la respuesta es más alta en nada informado/a, es decir, se da una relación directa entre el mayor tamaño de la ciuda</a:t>
            </a:r>
            <a:r>
              <a:rPr lang="es-CL" sz="1350" kern="100" dirty="0">
                <a:ea typeface="Calibri" panose="020F0502020204030204" pitchFamily="34" charset="0"/>
                <a:cs typeface="Arial" panose="020B0604020202020204" pitchFamily="34" charset="0"/>
              </a:rPr>
              <a:t>d y sentirse más informado/a.</a:t>
            </a:r>
            <a:endParaRPr lang="es-CL" sz="135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0A79425B-6598-B9BB-9D68-08D47E6A54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79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dice f-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57200" y="2371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chemeClr val="bg1"/>
                </a:solidFill>
                <a:latin typeface="Helvetica Light"/>
                <a:cs typeface="Helvetica Light"/>
              </a:rPr>
              <a:t>MUCHAS GRACIAS.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697" y="3454399"/>
            <a:ext cx="3302003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06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EEF-AD29-4068-A290-98D2AADB2140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Descripción del estudio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94ECF4D0-42BF-6666-728D-63A547840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92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Ficha Técnica del estudio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CL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60A8E56-02BE-B29E-63EF-A1E692267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71995"/>
              </p:ext>
            </p:extLst>
          </p:nvPr>
        </p:nvGraphicFramePr>
        <p:xfrm>
          <a:off x="359531" y="1207907"/>
          <a:ext cx="8424936" cy="4248468"/>
        </p:xfrm>
        <a:graphic>
          <a:graphicData uri="http://schemas.openxmlformats.org/drawingml/2006/table">
            <a:tbl>
              <a:tblPr firstRow="1">
                <a:tableStyleId>{1FECB4D8-DB02-4DC6-A0A2-4F2EBAE1DC90}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1126484651"/>
                    </a:ext>
                  </a:extLst>
                </a:gridCol>
                <a:gridCol w="6192688">
                  <a:extLst>
                    <a:ext uri="{9D8B030D-6E8A-4147-A177-3AD203B41FA5}">
                      <a16:colId xmlns:a16="http://schemas.microsoft.com/office/drawing/2014/main" val="2901551149"/>
                    </a:ext>
                  </a:extLst>
                </a:gridCol>
              </a:tblGrid>
              <a:tr h="47205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350" u="none" strike="noStrike">
                          <a:effectLst/>
                        </a:rPr>
                        <a:t>Elemento</a:t>
                      </a:r>
                      <a:endParaRPr lang="es-CL" sz="13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350" u="none" strike="noStrike" dirty="0">
                          <a:effectLst/>
                        </a:rPr>
                        <a:t>Descripción</a:t>
                      </a:r>
                      <a:endParaRPr lang="es-CL" sz="13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extLst>
                  <a:ext uri="{0D108BD9-81ED-4DB2-BD59-A6C34878D82A}">
                    <a16:rowId xmlns:a16="http://schemas.microsoft.com/office/drawing/2014/main" val="1152698914"/>
                  </a:ext>
                </a:extLst>
              </a:tr>
              <a:tr h="472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350" b="1" u="none" strike="noStrike">
                          <a:effectLst/>
                        </a:rPr>
                        <a:t>Universo </a:t>
                      </a:r>
                      <a:endParaRPr lang="es-CL" sz="13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ES" sz="1350" u="none" strike="noStrike" dirty="0">
                          <a:effectLst/>
                        </a:rPr>
                        <a:t>Personas de 18 años o más</a:t>
                      </a:r>
                      <a:r>
                        <a:rPr lang="es-ES" sz="1350" u="none" strike="noStrike" baseline="0" dirty="0">
                          <a:effectLst/>
                        </a:rPr>
                        <a:t> a nivel nacional</a:t>
                      </a:r>
                      <a:endParaRPr lang="es-ES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extLst>
                  <a:ext uri="{0D108BD9-81ED-4DB2-BD59-A6C34878D82A}">
                    <a16:rowId xmlns:a16="http://schemas.microsoft.com/office/drawing/2014/main" val="2349612520"/>
                  </a:ext>
                </a:extLst>
              </a:tr>
              <a:tr h="47205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350" b="1" u="none" strike="noStrike">
                          <a:effectLst/>
                        </a:rPr>
                        <a:t>Muestra general</a:t>
                      </a:r>
                      <a:endParaRPr lang="es-CL" sz="13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CL" sz="1350" u="none" strike="noStrike" dirty="0">
                          <a:effectLst/>
                        </a:rPr>
                        <a:t>1.100</a:t>
                      </a:r>
                      <a:r>
                        <a:rPr lang="es-CL" sz="1350" u="none" strike="noStrike" baseline="0" dirty="0">
                          <a:effectLst/>
                        </a:rPr>
                        <a:t> casos</a:t>
                      </a:r>
                      <a:endParaRPr lang="es-CL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extLst>
                  <a:ext uri="{0D108BD9-81ED-4DB2-BD59-A6C34878D82A}">
                    <a16:rowId xmlns:a16="http://schemas.microsoft.com/office/drawing/2014/main" val="1499182024"/>
                  </a:ext>
                </a:extLst>
              </a:tr>
              <a:tr h="472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350" b="1" u="none" strike="noStrike">
                          <a:effectLst/>
                        </a:rPr>
                        <a:t>Metodología</a:t>
                      </a:r>
                      <a:endParaRPr lang="es-CL" sz="13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350" u="none" strike="noStrike" dirty="0">
                          <a:effectLst/>
                        </a:rPr>
                        <a:t>CATI - RDD (Computer Assisted Telephonic Interview - Random Digit Dialing)</a:t>
                      </a:r>
                      <a:endParaRPr lang="en-US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extLst>
                  <a:ext uri="{0D108BD9-81ED-4DB2-BD59-A6C34878D82A}">
                    <a16:rowId xmlns:a16="http://schemas.microsoft.com/office/drawing/2014/main" val="95010287"/>
                  </a:ext>
                </a:extLst>
              </a:tr>
              <a:tr h="472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350" b="1" u="none" strike="noStrike">
                          <a:effectLst/>
                        </a:rPr>
                        <a:t>Instrumento de medición</a:t>
                      </a:r>
                      <a:endParaRPr lang="es-CL" sz="13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350" u="none" strike="noStrike" dirty="0">
                          <a:effectLst/>
                        </a:rPr>
                        <a:t>Encuesta telefónica en base a cuestionario estructurado</a:t>
                      </a:r>
                      <a:endParaRPr lang="es-ES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extLst>
                  <a:ext uri="{0D108BD9-81ED-4DB2-BD59-A6C34878D82A}">
                    <a16:rowId xmlns:a16="http://schemas.microsoft.com/office/drawing/2014/main" val="3201316974"/>
                  </a:ext>
                </a:extLst>
              </a:tr>
              <a:tr h="472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350" b="1" u="none" strike="noStrike">
                          <a:effectLst/>
                        </a:rPr>
                        <a:t>Fechas de terreno</a:t>
                      </a:r>
                      <a:endParaRPr lang="es-CL" sz="13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ES" sz="1350" u="none" strike="noStrike" dirty="0">
                          <a:effectLst/>
                        </a:rPr>
                        <a:t>19 al 27 de febrero de 2024</a:t>
                      </a:r>
                      <a:endParaRPr lang="es-ES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extLst>
                  <a:ext uri="{0D108BD9-81ED-4DB2-BD59-A6C34878D82A}">
                    <a16:rowId xmlns:a16="http://schemas.microsoft.com/office/drawing/2014/main" val="2380792022"/>
                  </a:ext>
                </a:extLst>
              </a:tr>
              <a:tr h="472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350" b="1" u="none" strike="noStrike">
                          <a:effectLst/>
                        </a:rPr>
                        <a:t>Margen de Error</a:t>
                      </a:r>
                      <a:endParaRPr lang="es-CL" sz="13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fontAlgn="b" latinLnBrk="0" hangingPunct="1"/>
                      <a:r>
                        <a:rPr lang="es-CL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Error muestral máximo de 2,9% a nivel total, considerando varianza máxima y un nivel de confianza de 95%.</a:t>
                      </a:r>
                    </a:p>
                  </a:txBody>
                  <a:tcPr marL="5804" marR="5804" marT="58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699784"/>
                  </a:ext>
                </a:extLst>
              </a:tr>
              <a:tr h="472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350" b="1" u="none" strike="noStrike">
                          <a:effectLst/>
                        </a:rPr>
                        <a:t>Tasas de respuesta</a:t>
                      </a:r>
                      <a:endParaRPr lang="es-CL" sz="13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fontAlgn="b" latinLnBrk="0" hangingPunct="1"/>
                      <a:r>
                        <a:rPr lang="es-CL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La tasa de respuesta fue de 3%</a:t>
                      </a:r>
                    </a:p>
                  </a:txBody>
                  <a:tcPr marL="5804" marR="5804" marT="58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7971365"/>
                  </a:ext>
                </a:extLst>
              </a:tr>
              <a:tr h="472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350" b="1" u="none" strike="noStrike" dirty="0">
                          <a:effectLst/>
                        </a:rPr>
                        <a:t>Ponderación</a:t>
                      </a:r>
                      <a:endParaRPr lang="es-CL" sz="13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es-ES" sz="1350" u="none" strike="noStrike" dirty="0">
                          <a:effectLst/>
                        </a:rPr>
                        <a:t>Los datos fueron ponderados por grupos de edad, sexo</a:t>
                      </a:r>
                      <a:r>
                        <a:rPr lang="es-ES" sz="1350" u="none" strike="noStrike" baseline="0" dirty="0">
                          <a:effectLst/>
                        </a:rPr>
                        <a:t> </a:t>
                      </a:r>
                      <a:r>
                        <a:rPr lang="es-ES" sz="1350" u="none" strike="noStrike" dirty="0">
                          <a:effectLst/>
                        </a:rPr>
                        <a:t>y nivel educativo, de modo de garantizar la representatividad de la muestra sobre estos parámetros.</a:t>
                      </a:r>
                      <a:endParaRPr lang="es-ES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4" marR="5804" marT="5804" marB="0" anchor="ctr"/>
                </a:tc>
                <a:extLst>
                  <a:ext uri="{0D108BD9-81ED-4DB2-BD59-A6C34878D82A}">
                    <a16:rowId xmlns:a16="http://schemas.microsoft.com/office/drawing/2014/main" val="1279789561"/>
                  </a:ext>
                </a:extLst>
              </a:tr>
            </a:tbl>
          </a:graphicData>
        </a:graphic>
      </p:graphicFrame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42B0454E-7E48-D657-F195-C3D38E684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03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DESCRIPCIÓN MUESTRA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6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CL" sz="1600" b="1" dirty="0"/>
              <a:t>Muestra Ponderada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47715F-E9E8-CF3F-E62F-5FCF564F8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004" y="1294163"/>
            <a:ext cx="1312194" cy="13121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78A2A6D-230D-3CED-3728-E18255D10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081" y="1155670"/>
            <a:ext cx="1689570" cy="131219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6D776CA-2F1A-A0CF-DE44-2DB9DFA1DD9B}"/>
              </a:ext>
            </a:extLst>
          </p:cNvPr>
          <p:cNvSpPr txBox="1"/>
          <p:nvPr/>
        </p:nvSpPr>
        <p:spPr>
          <a:xfrm>
            <a:off x="6068911" y="2500240"/>
            <a:ext cx="2195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/>
              <a:t>18 a 29 años – 21.8%</a:t>
            </a:r>
          </a:p>
          <a:p>
            <a:pPr algn="ctr"/>
            <a:r>
              <a:rPr lang="es-CL" sz="1200" dirty="0"/>
              <a:t>30 a 44 años – 29.8%</a:t>
            </a:r>
          </a:p>
          <a:p>
            <a:pPr algn="ctr"/>
            <a:r>
              <a:rPr lang="es-CL" sz="1200" dirty="0"/>
              <a:t>45 a 59 años – 24.3%</a:t>
            </a:r>
          </a:p>
          <a:p>
            <a:pPr algn="ctr"/>
            <a:r>
              <a:rPr lang="es-CL" sz="1200" dirty="0"/>
              <a:t>60 años o más – 24.1%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3C0D2B2-7551-BEC4-D741-48A00E80A8F4}"/>
              </a:ext>
            </a:extLst>
          </p:cNvPr>
          <p:cNvSpPr txBox="1"/>
          <p:nvPr/>
        </p:nvSpPr>
        <p:spPr>
          <a:xfrm>
            <a:off x="3489616" y="2808677"/>
            <a:ext cx="176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/>
              <a:t>Femenino – 51.1%</a:t>
            </a:r>
          </a:p>
          <a:p>
            <a:pPr algn="ctr"/>
            <a:r>
              <a:rPr lang="es-CL" sz="1200" dirty="0"/>
              <a:t>Masculino – 48.9%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59829F-AFC1-ECF6-2ACB-B67E8867CD29}"/>
              </a:ext>
            </a:extLst>
          </p:cNvPr>
          <p:cNvSpPr txBox="1"/>
          <p:nvPr/>
        </p:nvSpPr>
        <p:spPr>
          <a:xfrm>
            <a:off x="3568489" y="882884"/>
            <a:ext cx="161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Género</a:t>
            </a:r>
            <a:endParaRPr lang="es-CL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4A21145-0A6D-BD67-66E8-1EC80F3266DD}"/>
              </a:ext>
            </a:extLst>
          </p:cNvPr>
          <p:cNvSpPr txBox="1"/>
          <p:nvPr/>
        </p:nvSpPr>
        <p:spPr>
          <a:xfrm>
            <a:off x="6294708" y="931244"/>
            <a:ext cx="161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Edad</a:t>
            </a:r>
            <a:endParaRPr lang="es-CL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1473796-A13F-6A46-50CD-5FC76A870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630" y="3891595"/>
            <a:ext cx="1112070" cy="111207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0CAEC0F-49A1-132E-BD50-E4D6A92BC345}"/>
              </a:ext>
            </a:extLst>
          </p:cNvPr>
          <p:cNvSpPr txBox="1"/>
          <p:nvPr/>
        </p:nvSpPr>
        <p:spPr>
          <a:xfrm>
            <a:off x="454068" y="5018795"/>
            <a:ext cx="2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/>
              <a:t>Escolar incompleta– 30.1%</a:t>
            </a:r>
          </a:p>
          <a:p>
            <a:pPr algn="ctr"/>
            <a:r>
              <a:rPr lang="es-CL" sz="1200" dirty="0"/>
              <a:t>Escolar completa– 30.7%</a:t>
            </a:r>
          </a:p>
          <a:p>
            <a:pPr algn="ctr"/>
            <a:r>
              <a:rPr lang="es-CL" sz="1200" dirty="0"/>
              <a:t>Superior técnica – 20.4%</a:t>
            </a:r>
          </a:p>
          <a:p>
            <a:pPr algn="ctr"/>
            <a:r>
              <a:rPr lang="es-CL" sz="1200" dirty="0"/>
              <a:t>Superior universitaria completa – 16.2%</a:t>
            </a:r>
          </a:p>
          <a:p>
            <a:pPr algn="ctr"/>
            <a:r>
              <a:rPr lang="es-CL" sz="1200" dirty="0"/>
              <a:t>Postgrado – 1,8%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E01DD4B-0BD4-E510-E2E8-CD508F547A90}"/>
              </a:ext>
            </a:extLst>
          </p:cNvPr>
          <p:cNvSpPr txBox="1"/>
          <p:nvPr/>
        </p:nvSpPr>
        <p:spPr>
          <a:xfrm>
            <a:off x="307573" y="3548601"/>
            <a:ext cx="266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Nivel educacional</a:t>
            </a:r>
            <a:endParaRPr lang="es-CL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0066F8B-6A81-FB46-D17B-8C71CAB6A487}"/>
              </a:ext>
            </a:extLst>
          </p:cNvPr>
          <p:cNvSpPr txBox="1"/>
          <p:nvPr/>
        </p:nvSpPr>
        <p:spPr>
          <a:xfrm>
            <a:off x="537456" y="924831"/>
            <a:ext cx="219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Tipo de localidad</a:t>
            </a:r>
            <a:endParaRPr lang="es-CL" b="1" dirty="0"/>
          </a:p>
        </p:txBody>
      </p:sp>
      <p:pic>
        <p:nvPicPr>
          <p:cNvPr id="22" name="Imagen 21" descr="Forma&#10;&#10;Descripción generada automáticamente con confianza baja">
            <a:extLst>
              <a:ext uri="{FF2B5EF4-FFF2-40B4-BE49-F238E27FC236}">
                <a16:creationId xmlns:a16="http://schemas.microsoft.com/office/drawing/2014/main" id="{DA6627E6-D85F-EB6F-B936-6B951E0C33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924" y="1372153"/>
            <a:ext cx="1367249" cy="1367249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F1428102-1266-326F-8A90-3F9810AA5E89}"/>
              </a:ext>
            </a:extLst>
          </p:cNvPr>
          <p:cNvSpPr txBox="1"/>
          <p:nvPr/>
        </p:nvSpPr>
        <p:spPr>
          <a:xfrm>
            <a:off x="136728" y="2709836"/>
            <a:ext cx="3122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/>
              <a:t>Gran ciudad – 46.5%</a:t>
            </a:r>
          </a:p>
          <a:p>
            <a:pPr algn="ctr"/>
            <a:r>
              <a:rPr lang="es-CL" sz="1200" dirty="0"/>
              <a:t>Ciudad mediana o pequeña – 35.1%</a:t>
            </a:r>
          </a:p>
          <a:p>
            <a:pPr algn="ctr"/>
            <a:r>
              <a:rPr lang="es-CL" sz="1200" dirty="0"/>
              <a:t>Sector rural – 18.4%</a:t>
            </a:r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CE45F414-0F44-7455-F854-D9857A193B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24" name="Imagen 23" descr="Forma&#10;&#10;Descripción generada automáticamente con confianza baja">
            <a:extLst>
              <a:ext uri="{FF2B5EF4-FFF2-40B4-BE49-F238E27FC236}">
                <a16:creationId xmlns:a16="http://schemas.microsoft.com/office/drawing/2014/main" id="{DB3ADEDE-1488-7751-3D50-C3B68D6562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64" y="4024829"/>
            <a:ext cx="1131955" cy="1131955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E949DA55-57B1-D754-A03C-7E7E81FDDB52}"/>
              </a:ext>
            </a:extLst>
          </p:cNvPr>
          <p:cNvSpPr txBox="1"/>
          <p:nvPr/>
        </p:nvSpPr>
        <p:spPr>
          <a:xfrm>
            <a:off x="3196795" y="3516487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Licencia de conducir vigente</a:t>
            </a:r>
            <a:endParaRPr lang="es-CL" b="1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2F7A1CE-71C4-ADE2-A9EC-CEEE92A96D72}"/>
              </a:ext>
            </a:extLst>
          </p:cNvPr>
          <p:cNvSpPr txBox="1"/>
          <p:nvPr/>
        </p:nvSpPr>
        <p:spPr>
          <a:xfrm>
            <a:off x="3308939" y="5103881"/>
            <a:ext cx="2143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/>
              <a:t>Sí – 44.9%</a:t>
            </a:r>
          </a:p>
          <a:p>
            <a:pPr algn="ctr"/>
            <a:r>
              <a:rPr lang="es-CL" sz="1200" dirty="0"/>
              <a:t>No – 55.1%</a:t>
            </a:r>
          </a:p>
        </p:txBody>
      </p:sp>
      <p:pic>
        <p:nvPicPr>
          <p:cNvPr id="27" name="Imagen 26" descr="Forma&#10;&#10;Descripción generada automáticamente con confianza baja">
            <a:extLst>
              <a:ext uri="{FF2B5EF4-FFF2-40B4-BE49-F238E27FC236}">
                <a16:creationId xmlns:a16="http://schemas.microsoft.com/office/drawing/2014/main" id="{E5CC5016-E2C1-62BB-0E02-117456AAE4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08" y="4075239"/>
            <a:ext cx="1172328" cy="1172328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76AE5023-738D-58E7-CF7E-A37392ECB985}"/>
              </a:ext>
            </a:extLst>
          </p:cNvPr>
          <p:cNvSpPr txBox="1"/>
          <p:nvPr/>
        </p:nvSpPr>
        <p:spPr>
          <a:xfrm>
            <a:off x="6072525" y="3537621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Clase de licencia que posee</a:t>
            </a:r>
            <a:endParaRPr lang="es-CL" b="1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A87448B-7969-CF7F-118B-6EE1CB47DAEC}"/>
              </a:ext>
            </a:extLst>
          </p:cNvPr>
          <p:cNvSpPr txBox="1"/>
          <p:nvPr/>
        </p:nvSpPr>
        <p:spPr>
          <a:xfrm>
            <a:off x="5437799" y="5103881"/>
            <a:ext cx="3504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/>
              <a:t>Clase A (profesional) – 20.0%</a:t>
            </a:r>
          </a:p>
          <a:p>
            <a:pPr algn="ctr"/>
            <a:r>
              <a:rPr lang="es-CL" sz="1200" dirty="0"/>
              <a:t>Clase B (automóvil particular) – 78.0%</a:t>
            </a:r>
          </a:p>
          <a:p>
            <a:pPr algn="ctr"/>
            <a:r>
              <a:rPr lang="es-CL" sz="1200" dirty="0"/>
              <a:t>Clase C (motocicletas, motonetas) – 2.0%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4814133" y="5812352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1050" b="1" dirty="0"/>
              <a:t>n = 592. Submuestra de personas con licencia de conducir.</a:t>
            </a:r>
            <a:endParaRPr lang="es-CL" sz="1050" b="1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E0A4892-2BD1-E812-34ED-65A6BE71754B}"/>
              </a:ext>
            </a:extLst>
          </p:cNvPr>
          <p:cNvSpPr txBox="1"/>
          <p:nvPr/>
        </p:nvSpPr>
        <p:spPr>
          <a:xfrm>
            <a:off x="3863185" y="6339829"/>
            <a:ext cx="891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1.100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69754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56EEF-AD29-4068-A290-98D2AADB2140}" type="slidenum">
              <a:rPr lang="es-ES" smtClean="0"/>
              <a:pPr/>
              <a:t>7</a:t>
            </a:fld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Formas de desplazamiento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020FFF11-E00E-67FF-7F3A-120098BBF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11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Formas de desplazamiento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8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0" y="476672"/>
            <a:ext cx="9143999" cy="288032"/>
          </a:xfrm>
        </p:spPr>
        <p:txBody>
          <a:bodyPr/>
          <a:lstStyle/>
          <a:p>
            <a:r>
              <a:rPr lang="es-ES" sz="1600" b="1" dirty="0"/>
              <a:t>Muestra Total</a:t>
            </a:r>
            <a:endParaRPr lang="es-ES" sz="1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781320B-4EDD-F111-C5DD-9991A8A5C252}"/>
              </a:ext>
            </a:extLst>
          </p:cNvPr>
          <p:cNvSpPr txBox="1"/>
          <p:nvPr/>
        </p:nvSpPr>
        <p:spPr>
          <a:xfrm>
            <a:off x="4283968" y="6330272"/>
            <a:ext cx="2052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1.100</a:t>
            </a:r>
            <a:endParaRPr lang="es-CL" sz="12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5400E9-56E8-A9E0-3024-86FD4F8F32B1}"/>
              </a:ext>
            </a:extLst>
          </p:cNvPr>
          <p:cNvSpPr txBox="1"/>
          <p:nvPr/>
        </p:nvSpPr>
        <p:spPr>
          <a:xfrm>
            <a:off x="482250" y="980728"/>
            <a:ext cx="8179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¿Y cuál de las formas de desplazamiento es la que realiza con mayor frecuencia? </a:t>
            </a:r>
            <a:endParaRPr lang="es-CL" b="1" dirty="0">
              <a:solidFill>
                <a:srgbClr val="FF0000"/>
              </a:solidFill>
            </a:endParaRPr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B88C6667-221D-7104-0B4C-7106BA442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86" y="1628800"/>
            <a:ext cx="7198628" cy="4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47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Formas de desplazamiento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8A56-2F7C-494E-B1E6-601ECB7CB341}" type="slidenum">
              <a:rPr lang="es-ES" smtClean="0"/>
              <a:pPr/>
              <a:t>9</a:t>
            </a:fld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3"/>
          </p:nvPr>
        </p:nvSpPr>
        <p:spPr>
          <a:xfrm>
            <a:off x="0" y="476672"/>
            <a:ext cx="9143999" cy="288032"/>
          </a:xfrm>
        </p:spPr>
        <p:txBody>
          <a:bodyPr/>
          <a:lstStyle/>
          <a:p>
            <a:r>
              <a:rPr lang="es-ES" sz="1600" b="1" dirty="0"/>
              <a:t>Muestra Total. Diferencias por Sexo</a:t>
            </a:r>
            <a:endParaRPr lang="es-ES" sz="1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781320B-4EDD-F111-C5DD-9991A8A5C252}"/>
              </a:ext>
            </a:extLst>
          </p:cNvPr>
          <p:cNvSpPr txBox="1"/>
          <p:nvPr/>
        </p:nvSpPr>
        <p:spPr>
          <a:xfrm>
            <a:off x="4480561" y="6381328"/>
            <a:ext cx="1947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n = 1.100</a:t>
            </a:r>
            <a:endParaRPr lang="es-CL" sz="12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5400E9-56E8-A9E0-3024-86FD4F8F32B1}"/>
              </a:ext>
            </a:extLst>
          </p:cNvPr>
          <p:cNvSpPr txBox="1"/>
          <p:nvPr/>
        </p:nvSpPr>
        <p:spPr>
          <a:xfrm>
            <a:off x="555255" y="802807"/>
            <a:ext cx="8179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¿Y cuál de las formas de desplazamiento es la que realiza con mayor frecuencia? </a:t>
            </a:r>
            <a:endParaRPr lang="es-CL" b="1" dirty="0">
              <a:solidFill>
                <a:srgbClr val="FF0000"/>
              </a:solidFill>
            </a:endParaRP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E3713BF0-E6EF-3279-07C3-EB73F341C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3477"/>
            <a:ext cx="720080" cy="72008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279908" cy="503835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0661617-BE17-83A5-6693-1F03DBC9AFCE}"/>
              </a:ext>
            </a:extLst>
          </p:cNvPr>
          <p:cNvSpPr txBox="1"/>
          <p:nvPr/>
        </p:nvSpPr>
        <p:spPr>
          <a:xfrm>
            <a:off x="4568901" y="2531827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0661617-BE17-83A5-6693-1F03DBC9AFCE}"/>
              </a:ext>
            </a:extLst>
          </p:cNvPr>
          <p:cNvSpPr txBox="1"/>
          <p:nvPr/>
        </p:nvSpPr>
        <p:spPr>
          <a:xfrm>
            <a:off x="3582144" y="4365104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0661617-BE17-83A5-6693-1F03DBC9AFCE}"/>
              </a:ext>
            </a:extLst>
          </p:cNvPr>
          <p:cNvSpPr txBox="1"/>
          <p:nvPr/>
        </p:nvSpPr>
        <p:spPr>
          <a:xfrm>
            <a:off x="3582143" y="5006702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0661617-BE17-83A5-6693-1F03DBC9AFCE}"/>
              </a:ext>
            </a:extLst>
          </p:cNvPr>
          <p:cNvSpPr txBox="1"/>
          <p:nvPr/>
        </p:nvSpPr>
        <p:spPr>
          <a:xfrm>
            <a:off x="7542330" y="1882716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0661617-BE17-83A5-6693-1F03DBC9AFCE}"/>
              </a:ext>
            </a:extLst>
          </p:cNvPr>
          <p:cNvSpPr txBox="1"/>
          <p:nvPr/>
        </p:nvSpPr>
        <p:spPr>
          <a:xfrm>
            <a:off x="7020272" y="3132394"/>
            <a:ext cx="25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*</a:t>
            </a:r>
            <a:endParaRPr lang="es-C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428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80178</TotalTime>
  <Words>2490</Words>
  <Application>Microsoft Office PowerPoint</Application>
  <PresentationFormat>Presentación en pantalla (4:3)</PresentationFormat>
  <Paragraphs>263</Paragraphs>
  <Slides>36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Arial</vt:lpstr>
      <vt:lpstr>Calibri</vt:lpstr>
      <vt:lpstr>Helvetica</vt:lpstr>
      <vt:lpstr>Helvetica Light</vt:lpstr>
      <vt:lpstr>Wingdings</vt:lpstr>
      <vt:lpstr>Wingdings 2</vt:lpstr>
      <vt:lpstr>Tema de Office</vt:lpstr>
      <vt:lpstr>Informe de Resultados Encuesta Telefónica: Seguridad Vial 2024</vt:lpstr>
      <vt:lpstr>Presentación de PowerPoint</vt:lpstr>
      <vt:lpstr>Presentación de PowerPoint</vt:lpstr>
      <vt:lpstr>Presentación de PowerPoint</vt:lpstr>
      <vt:lpstr>Ficha Técnica del estudio</vt:lpstr>
      <vt:lpstr>DESCRIPCIÓN MUESTRA</vt:lpstr>
      <vt:lpstr>Presentación de PowerPoint</vt:lpstr>
      <vt:lpstr>Formas de desplazamiento</vt:lpstr>
      <vt:lpstr>Formas de desplazamiento</vt:lpstr>
      <vt:lpstr>Formas de desplazamiento</vt:lpstr>
      <vt:lpstr>Formas de desplazamiento</vt:lpstr>
      <vt:lpstr>Presentación de PowerPoint</vt:lpstr>
      <vt:lpstr>Conductas VIALES</vt:lpstr>
      <vt:lpstr>Conductas VIALES</vt:lpstr>
      <vt:lpstr>Conductas VIALES (recodificada)</vt:lpstr>
      <vt:lpstr>Conductas VIALES (recodificada)</vt:lpstr>
      <vt:lpstr>Conductas VIALES</vt:lpstr>
      <vt:lpstr>Conductas VIALES</vt:lpstr>
      <vt:lpstr>Conductas VIALES</vt:lpstr>
      <vt:lpstr>Conductas VIALES</vt:lpstr>
      <vt:lpstr>Presentación de PowerPoint</vt:lpstr>
      <vt:lpstr>Percepciones de peligrosidad</vt:lpstr>
      <vt:lpstr>Percepciones de peligrosidad</vt:lpstr>
      <vt:lpstr>Percepciones de peligrosidad (recodificada)</vt:lpstr>
      <vt:lpstr>Percepciones de peligrosidad (recodificada)</vt:lpstr>
      <vt:lpstr>Percepciones de peligrosidad</vt:lpstr>
      <vt:lpstr>Percepciones de peligrosidad</vt:lpstr>
      <vt:lpstr>Percepciones de peligrosidad</vt:lpstr>
      <vt:lpstr>PERCEPCIONES DE PELIGROSIDAD</vt:lpstr>
      <vt:lpstr>Presentación de PowerPoint</vt:lpstr>
      <vt:lpstr>CONOCIMIENTOS normas de tráfico y señalética</vt:lpstr>
      <vt:lpstr>CONOCIMIENTOS normas de tráfico y señalética</vt:lpstr>
      <vt:lpstr>CONOCIMIENTOS normas de tráfico y señalética</vt:lpstr>
      <vt:lpstr>CONOCIMIENTOS normas de tráfico y señalética</vt:lpstr>
      <vt:lpstr>CONOCIMIENTOS normas de tráfico y señalética</vt:lpstr>
      <vt:lpstr>Presentación de PowerPoint</vt:lpstr>
    </vt:vector>
  </TitlesOfParts>
  <Company>Statcom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DATAVOZ</dc:creator>
  <cp:lastModifiedBy>Leiva Cabrera, Lorena Paola</cp:lastModifiedBy>
  <cp:revision>3582</cp:revision>
  <cp:lastPrinted>2016-03-23T21:27:09Z</cp:lastPrinted>
  <dcterms:created xsi:type="dcterms:W3CDTF">2011-03-03T12:33:31Z</dcterms:created>
  <dcterms:modified xsi:type="dcterms:W3CDTF">2024-03-26T15:09:14Z</dcterms:modified>
</cp:coreProperties>
</file>