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6" r:id="rId2"/>
    <p:sldId id="257" r:id="rId3"/>
    <p:sldId id="538" r:id="rId4"/>
    <p:sldId id="539" r:id="rId5"/>
    <p:sldId id="595" r:id="rId6"/>
    <p:sldId id="597" r:id="rId7"/>
    <p:sldId id="596" r:id="rId8"/>
    <p:sldId id="632" r:id="rId9"/>
    <p:sldId id="600" r:id="rId10"/>
    <p:sldId id="601" r:id="rId11"/>
    <p:sldId id="602" r:id="rId12"/>
    <p:sldId id="604" r:id="rId13"/>
    <p:sldId id="605" r:id="rId14"/>
    <p:sldId id="607" r:id="rId15"/>
    <p:sldId id="608" r:id="rId16"/>
    <p:sldId id="646" r:id="rId17"/>
    <p:sldId id="609" r:id="rId18"/>
    <p:sldId id="610" r:id="rId19"/>
    <p:sldId id="633" r:id="rId20"/>
    <p:sldId id="647" r:id="rId21"/>
    <p:sldId id="611" r:id="rId22"/>
    <p:sldId id="612" r:id="rId23"/>
    <p:sldId id="635" r:id="rId24"/>
    <p:sldId id="613" r:id="rId25"/>
    <p:sldId id="636" r:id="rId26"/>
    <p:sldId id="615" r:id="rId27"/>
    <p:sldId id="637" r:id="rId28"/>
    <p:sldId id="616" r:id="rId29"/>
    <p:sldId id="638" r:id="rId30"/>
    <p:sldId id="617" r:id="rId31"/>
    <p:sldId id="618" r:id="rId32"/>
    <p:sldId id="640" r:id="rId33"/>
    <p:sldId id="619" r:id="rId34"/>
    <p:sldId id="641" r:id="rId35"/>
    <p:sldId id="648" r:id="rId36"/>
    <p:sldId id="620" r:id="rId37"/>
    <p:sldId id="621" r:id="rId38"/>
    <p:sldId id="622" r:id="rId39"/>
    <p:sldId id="642" r:id="rId40"/>
    <p:sldId id="623" r:id="rId41"/>
    <p:sldId id="624" r:id="rId42"/>
    <p:sldId id="625" r:id="rId43"/>
    <p:sldId id="626" r:id="rId44"/>
    <p:sldId id="628" r:id="rId45"/>
    <p:sldId id="643" r:id="rId46"/>
    <p:sldId id="629" r:id="rId47"/>
    <p:sldId id="630" r:id="rId48"/>
    <p:sldId id="631" r:id="rId49"/>
    <p:sldId id="649" r:id="rId50"/>
    <p:sldId id="650" r:id="rId51"/>
    <p:sldId id="644" r:id="rId52"/>
    <p:sldId id="651" r:id="rId53"/>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ías A." initials="D" lastIdx="3" clrIdx="0">
    <p:extLst>
      <p:ext uri="{19B8F6BF-5375-455C-9EA6-DF929625EA0E}">
        <p15:presenceInfo xmlns:p15="http://schemas.microsoft.com/office/powerpoint/2012/main" userId="Matías A." providerId="None"/>
      </p:ext>
    </p:extLst>
  </p:cmAuthor>
  <p:cmAuthor id="2" name="Joao" initials="J" lastIdx="3" clrIdx="1">
    <p:extLst>
      <p:ext uri="{19B8F6BF-5375-455C-9EA6-DF929625EA0E}">
        <p15:presenceInfo xmlns:p15="http://schemas.microsoft.com/office/powerpoint/2012/main" userId="Joa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51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32" autoAdjust="0"/>
    <p:restoredTop sz="94925" autoAdjust="0"/>
  </p:normalViewPr>
  <p:slideViewPr>
    <p:cSldViewPr snapToGrid="0">
      <p:cViewPr>
        <p:scale>
          <a:sx n="70" d="100"/>
          <a:sy n="70" d="100"/>
        </p:scale>
        <p:origin x="1216" y="60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B3CD61-B22D-43D3-AB4C-C602F2311D89}" type="datetimeFigureOut">
              <a:rPr lang="es-CL" smtClean="0"/>
              <a:t>06-09-2022</a:t>
            </a:fld>
            <a:endParaRPr lang="es-CL"/>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79C473-BC77-4294-84B3-FC06C9EA6FD9}" type="slidenum">
              <a:rPr lang="es-CL" smtClean="0"/>
              <a:t>‹Nº›</a:t>
            </a:fld>
            <a:endParaRPr lang="es-CL"/>
          </a:p>
        </p:txBody>
      </p:sp>
    </p:spTree>
    <p:extLst>
      <p:ext uri="{BB962C8B-B14F-4D97-AF65-F5344CB8AC3E}">
        <p14:creationId xmlns:p14="http://schemas.microsoft.com/office/powerpoint/2010/main" val="3354106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AC79C473-BC77-4294-84B3-FC06C9EA6FD9}" type="slidenum">
              <a:rPr lang="es-CL" smtClean="0"/>
              <a:t>3</a:t>
            </a:fld>
            <a:endParaRPr lang="es-CL"/>
          </a:p>
        </p:txBody>
      </p:sp>
    </p:spTree>
    <p:extLst>
      <p:ext uri="{BB962C8B-B14F-4D97-AF65-F5344CB8AC3E}">
        <p14:creationId xmlns:p14="http://schemas.microsoft.com/office/powerpoint/2010/main" val="3693266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AC79C473-BC77-4294-84B3-FC06C9EA6FD9}" type="slidenum">
              <a:rPr lang="es-CL" smtClean="0"/>
              <a:t>12</a:t>
            </a:fld>
            <a:endParaRPr lang="es-CL"/>
          </a:p>
        </p:txBody>
      </p:sp>
    </p:spTree>
    <p:extLst>
      <p:ext uri="{BB962C8B-B14F-4D97-AF65-F5344CB8AC3E}">
        <p14:creationId xmlns:p14="http://schemas.microsoft.com/office/powerpoint/2010/main" val="2098812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AC79C473-BC77-4294-84B3-FC06C9EA6FD9}" type="slidenum">
              <a:rPr lang="es-CL" smtClean="0"/>
              <a:t>13</a:t>
            </a:fld>
            <a:endParaRPr lang="es-CL"/>
          </a:p>
        </p:txBody>
      </p:sp>
    </p:spTree>
    <p:extLst>
      <p:ext uri="{BB962C8B-B14F-4D97-AF65-F5344CB8AC3E}">
        <p14:creationId xmlns:p14="http://schemas.microsoft.com/office/powerpoint/2010/main" val="4022893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AC79C473-BC77-4294-84B3-FC06C9EA6FD9}" type="slidenum">
              <a:rPr lang="es-CL" smtClean="0"/>
              <a:t>14</a:t>
            </a:fld>
            <a:endParaRPr lang="es-CL"/>
          </a:p>
        </p:txBody>
      </p:sp>
    </p:spTree>
    <p:extLst>
      <p:ext uri="{BB962C8B-B14F-4D97-AF65-F5344CB8AC3E}">
        <p14:creationId xmlns:p14="http://schemas.microsoft.com/office/powerpoint/2010/main" val="88276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AC79C473-BC77-4294-84B3-FC06C9EA6FD9}" type="slidenum">
              <a:rPr lang="es-CL" smtClean="0"/>
              <a:t>15</a:t>
            </a:fld>
            <a:endParaRPr lang="es-CL"/>
          </a:p>
        </p:txBody>
      </p:sp>
    </p:spTree>
    <p:extLst>
      <p:ext uri="{BB962C8B-B14F-4D97-AF65-F5344CB8AC3E}">
        <p14:creationId xmlns:p14="http://schemas.microsoft.com/office/powerpoint/2010/main" val="2278512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AC79C473-BC77-4294-84B3-FC06C9EA6FD9}" type="slidenum">
              <a:rPr lang="es-CL" smtClean="0"/>
              <a:t>16</a:t>
            </a:fld>
            <a:endParaRPr lang="es-CL"/>
          </a:p>
        </p:txBody>
      </p:sp>
    </p:spTree>
    <p:extLst>
      <p:ext uri="{BB962C8B-B14F-4D97-AF65-F5344CB8AC3E}">
        <p14:creationId xmlns:p14="http://schemas.microsoft.com/office/powerpoint/2010/main" val="2681101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AC79C473-BC77-4294-84B3-FC06C9EA6FD9}" type="slidenum">
              <a:rPr lang="es-CL" smtClean="0"/>
              <a:t>17</a:t>
            </a:fld>
            <a:endParaRPr lang="es-CL"/>
          </a:p>
        </p:txBody>
      </p:sp>
    </p:spTree>
    <p:extLst>
      <p:ext uri="{BB962C8B-B14F-4D97-AF65-F5344CB8AC3E}">
        <p14:creationId xmlns:p14="http://schemas.microsoft.com/office/powerpoint/2010/main" val="4230258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AC79C473-BC77-4294-84B3-FC06C9EA6FD9}" type="slidenum">
              <a:rPr lang="es-CL" smtClean="0"/>
              <a:t>18</a:t>
            </a:fld>
            <a:endParaRPr lang="es-CL"/>
          </a:p>
        </p:txBody>
      </p:sp>
    </p:spTree>
    <p:extLst>
      <p:ext uri="{BB962C8B-B14F-4D97-AF65-F5344CB8AC3E}">
        <p14:creationId xmlns:p14="http://schemas.microsoft.com/office/powerpoint/2010/main" val="4021598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AC79C473-BC77-4294-84B3-FC06C9EA6FD9}" type="slidenum">
              <a:rPr lang="es-CL" smtClean="0"/>
              <a:t>19</a:t>
            </a:fld>
            <a:endParaRPr lang="es-CL"/>
          </a:p>
        </p:txBody>
      </p:sp>
    </p:spTree>
    <p:extLst>
      <p:ext uri="{BB962C8B-B14F-4D97-AF65-F5344CB8AC3E}">
        <p14:creationId xmlns:p14="http://schemas.microsoft.com/office/powerpoint/2010/main" val="2613018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AC79C473-BC77-4294-84B3-FC06C9EA6FD9}" type="slidenum">
              <a:rPr lang="es-CL" smtClean="0"/>
              <a:t>20</a:t>
            </a:fld>
            <a:endParaRPr lang="es-CL"/>
          </a:p>
        </p:txBody>
      </p:sp>
    </p:spTree>
    <p:extLst>
      <p:ext uri="{BB962C8B-B14F-4D97-AF65-F5344CB8AC3E}">
        <p14:creationId xmlns:p14="http://schemas.microsoft.com/office/powerpoint/2010/main" val="1395834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AC79C473-BC77-4294-84B3-FC06C9EA6FD9}" type="slidenum">
              <a:rPr lang="es-CL" smtClean="0"/>
              <a:t>21</a:t>
            </a:fld>
            <a:endParaRPr lang="es-CL"/>
          </a:p>
        </p:txBody>
      </p:sp>
    </p:spTree>
    <p:extLst>
      <p:ext uri="{BB962C8B-B14F-4D97-AF65-F5344CB8AC3E}">
        <p14:creationId xmlns:p14="http://schemas.microsoft.com/office/powerpoint/2010/main" val="1571598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AC79C473-BC77-4294-84B3-FC06C9EA6FD9}" type="slidenum">
              <a:rPr lang="es-CL" smtClean="0"/>
              <a:t>4</a:t>
            </a:fld>
            <a:endParaRPr lang="es-CL"/>
          </a:p>
        </p:txBody>
      </p:sp>
    </p:spTree>
    <p:extLst>
      <p:ext uri="{BB962C8B-B14F-4D97-AF65-F5344CB8AC3E}">
        <p14:creationId xmlns:p14="http://schemas.microsoft.com/office/powerpoint/2010/main" val="13780955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AC79C473-BC77-4294-84B3-FC06C9EA6FD9}" type="slidenum">
              <a:rPr lang="es-CL" smtClean="0"/>
              <a:t>22</a:t>
            </a:fld>
            <a:endParaRPr lang="es-CL"/>
          </a:p>
        </p:txBody>
      </p:sp>
    </p:spTree>
    <p:extLst>
      <p:ext uri="{BB962C8B-B14F-4D97-AF65-F5344CB8AC3E}">
        <p14:creationId xmlns:p14="http://schemas.microsoft.com/office/powerpoint/2010/main" val="495268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AC79C473-BC77-4294-84B3-FC06C9EA6FD9}" type="slidenum">
              <a:rPr lang="es-CL" smtClean="0"/>
              <a:t>23</a:t>
            </a:fld>
            <a:endParaRPr lang="es-CL"/>
          </a:p>
        </p:txBody>
      </p:sp>
    </p:spTree>
    <p:extLst>
      <p:ext uri="{BB962C8B-B14F-4D97-AF65-F5344CB8AC3E}">
        <p14:creationId xmlns:p14="http://schemas.microsoft.com/office/powerpoint/2010/main" val="33160522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AC79C473-BC77-4294-84B3-FC06C9EA6FD9}" type="slidenum">
              <a:rPr lang="es-CL" smtClean="0"/>
              <a:t>24</a:t>
            </a:fld>
            <a:endParaRPr lang="es-CL"/>
          </a:p>
        </p:txBody>
      </p:sp>
    </p:spTree>
    <p:extLst>
      <p:ext uri="{BB962C8B-B14F-4D97-AF65-F5344CB8AC3E}">
        <p14:creationId xmlns:p14="http://schemas.microsoft.com/office/powerpoint/2010/main" val="19858587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AC79C473-BC77-4294-84B3-FC06C9EA6FD9}" type="slidenum">
              <a:rPr lang="es-CL" smtClean="0"/>
              <a:t>25</a:t>
            </a:fld>
            <a:endParaRPr lang="es-CL"/>
          </a:p>
        </p:txBody>
      </p:sp>
    </p:spTree>
    <p:extLst>
      <p:ext uri="{BB962C8B-B14F-4D97-AF65-F5344CB8AC3E}">
        <p14:creationId xmlns:p14="http://schemas.microsoft.com/office/powerpoint/2010/main" val="1723521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AC79C473-BC77-4294-84B3-FC06C9EA6FD9}" type="slidenum">
              <a:rPr lang="es-CL" smtClean="0"/>
              <a:t>26</a:t>
            </a:fld>
            <a:endParaRPr lang="es-CL"/>
          </a:p>
        </p:txBody>
      </p:sp>
    </p:spTree>
    <p:extLst>
      <p:ext uri="{BB962C8B-B14F-4D97-AF65-F5344CB8AC3E}">
        <p14:creationId xmlns:p14="http://schemas.microsoft.com/office/powerpoint/2010/main" val="32441324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AC79C473-BC77-4294-84B3-FC06C9EA6FD9}" type="slidenum">
              <a:rPr lang="es-CL" smtClean="0"/>
              <a:t>27</a:t>
            </a:fld>
            <a:endParaRPr lang="es-CL"/>
          </a:p>
        </p:txBody>
      </p:sp>
    </p:spTree>
    <p:extLst>
      <p:ext uri="{BB962C8B-B14F-4D97-AF65-F5344CB8AC3E}">
        <p14:creationId xmlns:p14="http://schemas.microsoft.com/office/powerpoint/2010/main" val="18639207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AC79C473-BC77-4294-84B3-FC06C9EA6FD9}" type="slidenum">
              <a:rPr lang="es-CL" smtClean="0"/>
              <a:t>28</a:t>
            </a:fld>
            <a:endParaRPr lang="es-CL"/>
          </a:p>
        </p:txBody>
      </p:sp>
    </p:spTree>
    <p:extLst>
      <p:ext uri="{BB962C8B-B14F-4D97-AF65-F5344CB8AC3E}">
        <p14:creationId xmlns:p14="http://schemas.microsoft.com/office/powerpoint/2010/main" val="3223923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AC79C473-BC77-4294-84B3-FC06C9EA6FD9}" type="slidenum">
              <a:rPr lang="es-CL" smtClean="0"/>
              <a:t>29</a:t>
            </a:fld>
            <a:endParaRPr lang="es-CL"/>
          </a:p>
        </p:txBody>
      </p:sp>
    </p:spTree>
    <p:extLst>
      <p:ext uri="{BB962C8B-B14F-4D97-AF65-F5344CB8AC3E}">
        <p14:creationId xmlns:p14="http://schemas.microsoft.com/office/powerpoint/2010/main" val="39746658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AC79C473-BC77-4294-84B3-FC06C9EA6FD9}" type="slidenum">
              <a:rPr lang="es-CL" smtClean="0"/>
              <a:t>30</a:t>
            </a:fld>
            <a:endParaRPr lang="es-CL"/>
          </a:p>
        </p:txBody>
      </p:sp>
    </p:spTree>
    <p:extLst>
      <p:ext uri="{BB962C8B-B14F-4D97-AF65-F5344CB8AC3E}">
        <p14:creationId xmlns:p14="http://schemas.microsoft.com/office/powerpoint/2010/main" val="21906836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AC79C473-BC77-4294-84B3-FC06C9EA6FD9}" type="slidenum">
              <a:rPr lang="es-CL" smtClean="0"/>
              <a:t>31</a:t>
            </a:fld>
            <a:endParaRPr lang="es-CL"/>
          </a:p>
        </p:txBody>
      </p:sp>
    </p:spTree>
    <p:extLst>
      <p:ext uri="{BB962C8B-B14F-4D97-AF65-F5344CB8AC3E}">
        <p14:creationId xmlns:p14="http://schemas.microsoft.com/office/powerpoint/2010/main" val="2899811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AC79C473-BC77-4294-84B3-FC06C9EA6FD9}" type="slidenum">
              <a:rPr lang="es-CL" smtClean="0"/>
              <a:t>5</a:t>
            </a:fld>
            <a:endParaRPr lang="es-CL"/>
          </a:p>
        </p:txBody>
      </p:sp>
    </p:spTree>
    <p:extLst>
      <p:ext uri="{BB962C8B-B14F-4D97-AF65-F5344CB8AC3E}">
        <p14:creationId xmlns:p14="http://schemas.microsoft.com/office/powerpoint/2010/main" val="19742854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AC79C473-BC77-4294-84B3-FC06C9EA6FD9}" type="slidenum">
              <a:rPr lang="es-CL" smtClean="0"/>
              <a:t>32</a:t>
            </a:fld>
            <a:endParaRPr lang="es-CL"/>
          </a:p>
        </p:txBody>
      </p:sp>
    </p:spTree>
    <p:extLst>
      <p:ext uri="{BB962C8B-B14F-4D97-AF65-F5344CB8AC3E}">
        <p14:creationId xmlns:p14="http://schemas.microsoft.com/office/powerpoint/2010/main" val="7330554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AC79C473-BC77-4294-84B3-FC06C9EA6FD9}" type="slidenum">
              <a:rPr lang="es-CL" smtClean="0"/>
              <a:t>33</a:t>
            </a:fld>
            <a:endParaRPr lang="es-CL"/>
          </a:p>
        </p:txBody>
      </p:sp>
    </p:spTree>
    <p:extLst>
      <p:ext uri="{BB962C8B-B14F-4D97-AF65-F5344CB8AC3E}">
        <p14:creationId xmlns:p14="http://schemas.microsoft.com/office/powerpoint/2010/main" val="26796293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AC79C473-BC77-4294-84B3-FC06C9EA6FD9}" type="slidenum">
              <a:rPr lang="es-CL" smtClean="0"/>
              <a:t>34</a:t>
            </a:fld>
            <a:endParaRPr lang="es-CL"/>
          </a:p>
        </p:txBody>
      </p:sp>
    </p:spTree>
    <p:extLst>
      <p:ext uri="{BB962C8B-B14F-4D97-AF65-F5344CB8AC3E}">
        <p14:creationId xmlns:p14="http://schemas.microsoft.com/office/powerpoint/2010/main" val="35484218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AC79C473-BC77-4294-84B3-FC06C9EA6FD9}" type="slidenum">
              <a:rPr lang="es-CL" smtClean="0"/>
              <a:t>35</a:t>
            </a:fld>
            <a:endParaRPr lang="es-CL"/>
          </a:p>
        </p:txBody>
      </p:sp>
    </p:spTree>
    <p:extLst>
      <p:ext uri="{BB962C8B-B14F-4D97-AF65-F5344CB8AC3E}">
        <p14:creationId xmlns:p14="http://schemas.microsoft.com/office/powerpoint/2010/main" val="6229464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AC79C473-BC77-4294-84B3-FC06C9EA6FD9}" type="slidenum">
              <a:rPr lang="es-CL" smtClean="0"/>
              <a:t>36</a:t>
            </a:fld>
            <a:endParaRPr lang="es-CL"/>
          </a:p>
        </p:txBody>
      </p:sp>
    </p:spTree>
    <p:extLst>
      <p:ext uri="{BB962C8B-B14F-4D97-AF65-F5344CB8AC3E}">
        <p14:creationId xmlns:p14="http://schemas.microsoft.com/office/powerpoint/2010/main" val="41640454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AC79C473-BC77-4294-84B3-FC06C9EA6FD9}" type="slidenum">
              <a:rPr lang="es-CL" smtClean="0"/>
              <a:t>37</a:t>
            </a:fld>
            <a:endParaRPr lang="es-CL"/>
          </a:p>
        </p:txBody>
      </p:sp>
    </p:spTree>
    <p:extLst>
      <p:ext uri="{BB962C8B-B14F-4D97-AF65-F5344CB8AC3E}">
        <p14:creationId xmlns:p14="http://schemas.microsoft.com/office/powerpoint/2010/main" val="10000917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AC79C473-BC77-4294-84B3-FC06C9EA6FD9}" type="slidenum">
              <a:rPr lang="es-CL" smtClean="0"/>
              <a:t>38</a:t>
            </a:fld>
            <a:endParaRPr lang="es-CL"/>
          </a:p>
        </p:txBody>
      </p:sp>
    </p:spTree>
    <p:extLst>
      <p:ext uri="{BB962C8B-B14F-4D97-AF65-F5344CB8AC3E}">
        <p14:creationId xmlns:p14="http://schemas.microsoft.com/office/powerpoint/2010/main" val="41483335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AC79C473-BC77-4294-84B3-FC06C9EA6FD9}" type="slidenum">
              <a:rPr lang="es-CL" smtClean="0"/>
              <a:t>39</a:t>
            </a:fld>
            <a:endParaRPr lang="es-CL"/>
          </a:p>
        </p:txBody>
      </p:sp>
    </p:spTree>
    <p:extLst>
      <p:ext uri="{BB962C8B-B14F-4D97-AF65-F5344CB8AC3E}">
        <p14:creationId xmlns:p14="http://schemas.microsoft.com/office/powerpoint/2010/main" val="32845509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AC79C473-BC77-4294-84B3-FC06C9EA6FD9}" type="slidenum">
              <a:rPr lang="es-CL" smtClean="0"/>
              <a:t>40</a:t>
            </a:fld>
            <a:endParaRPr lang="es-CL"/>
          </a:p>
        </p:txBody>
      </p:sp>
    </p:spTree>
    <p:extLst>
      <p:ext uri="{BB962C8B-B14F-4D97-AF65-F5344CB8AC3E}">
        <p14:creationId xmlns:p14="http://schemas.microsoft.com/office/powerpoint/2010/main" val="27107463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AC79C473-BC77-4294-84B3-FC06C9EA6FD9}" type="slidenum">
              <a:rPr lang="es-CL" smtClean="0"/>
              <a:t>41</a:t>
            </a:fld>
            <a:endParaRPr lang="es-CL"/>
          </a:p>
        </p:txBody>
      </p:sp>
    </p:spTree>
    <p:extLst>
      <p:ext uri="{BB962C8B-B14F-4D97-AF65-F5344CB8AC3E}">
        <p14:creationId xmlns:p14="http://schemas.microsoft.com/office/powerpoint/2010/main" val="1967033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AC79C473-BC77-4294-84B3-FC06C9EA6FD9}" type="slidenum">
              <a:rPr lang="es-CL" smtClean="0"/>
              <a:t>6</a:t>
            </a:fld>
            <a:endParaRPr lang="es-CL"/>
          </a:p>
        </p:txBody>
      </p:sp>
    </p:spTree>
    <p:extLst>
      <p:ext uri="{BB962C8B-B14F-4D97-AF65-F5344CB8AC3E}">
        <p14:creationId xmlns:p14="http://schemas.microsoft.com/office/powerpoint/2010/main" val="22738012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AC79C473-BC77-4294-84B3-FC06C9EA6FD9}" type="slidenum">
              <a:rPr lang="es-CL" smtClean="0"/>
              <a:t>42</a:t>
            </a:fld>
            <a:endParaRPr lang="es-CL"/>
          </a:p>
        </p:txBody>
      </p:sp>
    </p:spTree>
    <p:extLst>
      <p:ext uri="{BB962C8B-B14F-4D97-AF65-F5344CB8AC3E}">
        <p14:creationId xmlns:p14="http://schemas.microsoft.com/office/powerpoint/2010/main" val="7175772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AC79C473-BC77-4294-84B3-FC06C9EA6FD9}" type="slidenum">
              <a:rPr lang="es-CL" smtClean="0"/>
              <a:t>43</a:t>
            </a:fld>
            <a:endParaRPr lang="es-CL"/>
          </a:p>
        </p:txBody>
      </p:sp>
    </p:spTree>
    <p:extLst>
      <p:ext uri="{BB962C8B-B14F-4D97-AF65-F5344CB8AC3E}">
        <p14:creationId xmlns:p14="http://schemas.microsoft.com/office/powerpoint/2010/main" val="32994035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AC79C473-BC77-4294-84B3-FC06C9EA6FD9}" type="slidenum">
              <a:rPr lang="es-CL" smtClean="0"/>
              <a:t>44</a:t>
            </a:fld>
            <a:endParaRPr lang="es-CL"/>
          </a:p>
        </p:txBody>
      </p:sp>
    </p:spTree>
    <p:extLst>
      <p:ext uri="{BB962C8B-B14F-4D97-AF65-F5344CB8AC3E}">
        <p14:creationId xmlns:p14="http://schemas.microsoft.com/office/powerpoint/2010/main" val="42377398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AC79C473-BC77-4294-84B3-FC06C9EA6FD9}" type="slidenum">
              <a:rPr lang="es-CL" smtClean="0"/>
              <a:t>45</a:t>
            </a:fld>
            <a:endParaRPr lang="es-CL"/>
          </a:p>
        </p:txBody>
      </p:sp>
    </p:spTree>
    <p:extLst>
      <p:ext uri="{BB962C8B-B14F-4D97-AF65-F5344CB8AC3E}">
        <p14:creationId xmlns:p14="http://schemas.microsoft.com/office/powerpoint/2010/main" val="6546867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AC79C473-BC77-4294-84B3-FC06C9EA6FD9}" type="slidenum">
              <a:rPr lang="es-CL" smtClean="0"/>
              <a:t>46</a:t>
            </a:fld>
            <a:endParaRPr lang="es-CL"/>
          </a:p>
        </p:txBody>
      </p:sp>
    </p:spTree>
    <p:extLst>
      <p:ext uri="{BB962C8B-B14F-4D97-AF65-F5344CB8AC3E}">
        <p14:creationId xmlns:p14="http://schemas.microsoft.com/office/powerpoint/2010/main" val="35197604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AC79C473-BC77-4294-84B3-FC06C9EA6FD9}" type="slidenum">
              <a:rPr lang="es-CL" smtClean="0"/>
              <a:t>47</a:t>
            </a:fld>
            <a:endParaRPr lang="es-CL"/>
          </a:p>
        </p:txBody>
      </p:sp>
    </p:spTree>
    <p:extLst>
      <p:ext uri="{BB962C8B-B14F-4D97-AF65-F5344CB8AC3E}">
        <p14:creationId xmlns:p14="http://schemas.microsoft.com/office/powerpoint/2010/main" val="25465681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AC79C473-BC77-4294-84B3-FC06C9EA6FD9}" type="slidenum">
              <a:rPr lang="es-CL" smtClean="0"/>
              <a:t>48</a:t>
            </a:fld>
            <a:endParaRPr lang="es-CL"/>
          </a:p>
        </p:txBody>
      </p:sp>
    </p:spTree>
    <p:extLst>
      <p:ext uri="{BB962C8B-B14F-4D97-AF65-F5344CB8AC3E}">
        <p14:creationId xmlns:p14="http://schemas.microsoft.com/office/powerpoint/2010/main" val="10608658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AC79C473-BC77-4294-84B3-FC06C9EA6FD9}" type="slidenum">
              <a:rPr lang="es-CL" smtClean="0"/>
              <a:t>49</a:t>
            </a:fld>
            <a:endParaRPr lang="es-CL"/>
          </a:p>
        </p:txBody>
      </p:sp>
    </p:spTree>
    <p:extLst>
      <p:ext uri="{BB962C8B-B14F-4D97-AF65-F5344CB8AC3E}">
        <p14:creationId xmlns:p14="http://schemas.microsoft.com/office/powerpoint/2010/main" val="18263557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AC79C473-BC77-4294-84B3-FC06C9EA6FD9}" type="slidenum">
              <a:rPr lang="es-CL" smtClean="0"/>
              <a:t>50</a:t>
            </a:fld>
            <a:endParaRPr lang="es-CL"/>
          </a:p>
        </p:txBody>
      </p:sp>
    </p:spTree>
    <p:extLst>
      <p:ext uri="{BB962C8B-B14F-4D97-AF65-F5344CB8AC3E}">
        <p14:creationId xmlns:p14="http://schemas.microsoft.com/office/powerpoint/2010/main" val="30800903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AC79C473-BC77-4294-84B3-FC06C9EA6FD9}" type="slidenum">
              <a:rPr lang="es-CL" smtClean="0"/>
              <a:t>51</a:t>
            </a:fld>
            <a:endParaRPr lang="es-CL"/>
          </a:p>
        </p:txBody>
      </p:sp>
    </p:spTree>
    <p:extLst>
      <p:ext uri="{BB962C8B-B14F-4D97-AF65-F5344CB8AC3E}">
        <p14:creationId xmlns:p14="http://schemas.microsoft.com/office/powerpoint/2010/main" val="4216952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AC79C473-BC77-4294-84B3-FC06C9EA6FD9}" type="slidenum">
              <a:rPr lang="es-CL" smtClean="0"/>
              <a:t>7</a:t>
            </a:fld>
            <a:endParaRPr lang="es-CL"/>
          </a:p>
        </p:txBody>
      </p:sp>
    </p:spTree>
    <p:extLst>
      <p:ext uri="{BB962C8B-B14F-4D97-AF65-F5344CB8AC3E}">
        <p14:creationId xmlns:p14="http://schemas.microsoft.com/office/powerpoint/2010/main" val="36705775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AC79C473-BC77-4294-84B3-FC06C9EA6FD9}" type="slidenum">
              <a:rPr lang="es-CL" smtClean="0"/>
              <a:t>52</a:t>
            </a:fld>
            <a:endParaRPr lang="es-CL"/>
          </a:p>
        </p:txBody>
      </p:sp>
    </p:spTree>
    <p:extLst>
      <p:ext uri="{BB962C8B-B14F-4D97-AF65-F5344CB8AC3E}">
        <p14:creationId xmlns:p14="http://schemas.microsoft.com/office/powerpoint/2010/main" val="759463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AC79C473-BC77-4294-84B3-FC06C9EA6FD9}" type="slidenum">
              <a:rPr lang="es-CL" smtClean="0"/>
              <a:t>8</a:t>
            </a:fld>
            <a:endParaRPr lang="es-CL"/>
          </a:p>
        </p:txBody>
      </p:sp>
    </p:spTree>
    <p:extLst>
      <p:ext uri="{BB962C8B-B14F-4D97-AF65-F5344CB8AC3E}">
        <p14:creationId xmlns:p14="http://schemas.microsoft.com/office/powerpoint/2010/main" val="1194109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AC79C473-BC77-4294-84B3-FC06C9EA6FD9}" type="slidenum">
              <a:rPr lang="es-CL" smtClean="0"/>
              <a:t>9</a:t>
            </a:fld>
            <a:endParaRPr lang="es-CL"/>
          </a:p>
        </p:txBody>
      </p:sp>
    </p:spTree>
    <p:extLst>
      <p:ext uri="{BB962C8B-B14F-4D97-AF65-F5344CB8AC3E}">
        <p14:creationId xmlns:p14="http://schemas.microsoft.com/office/powerpoint/2010/main" val="1942723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AC79C473-BC77-4294-84B3-FC06C9EA6FD9}" type="slidenum">
              <a:rPr lang="es-CL" smtClean="0"/>
              <a:t>10</a:t>
            </a:fld>
            <a:endParaRPr lang="es-CL"/>
          </a:p>
        </p:txBody>
      </p:sp>
    </p:spTree>
    <p:extLst>
      <p:ext uri="{BB962C8B-B14F-4D97-AF65-F5344CB8AC3E}">
        <p14:creationId xmlns:p14="http://schemas.microsoft.com/office/powerpoint/2010/main" val="1263691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AC79C473-BC77-4294-84B3-FC06C9EA6FD9}" type="slidenum">
              <a:rPr lang="es-CL" smtClean="0"/>
              <a:t>11</a:t>
            </a:fld>
            <a:endParaRPr lang="es-CL"/>
          </a:p>
        </p:txBody>
      </p:sp>
    </p:spTree>
    <p:extLst>
      <p:ext uri="{BB962C8B-B14F-4D97-AF65-F5344CB8AC3E}">
        <p14:creationId xmlns:p14="http://schemas.microsoft.com/office/powerpoint/2010/main" val="3636445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75BBCFF-5ACF-4147-8464-A2E4E0A3BA9C}" type="datetime1">
              <a:rPr lang="es-CL" smtClean="0"/>
              <a:t>06-09-2022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71615F9-C4C2-4477-B1D4-5259C923AF72}" type="slidenum">
              <a:rPr lang="es-CL" smtClean="0"/>
              <a:t>‹Nº›</a:t>
            </a:fld>
            <a:endParaRPr lang="es-CL"/>
          </a:p>
        </p:txBody>
      </p:sp>
    </p:spTree>
    <p:extLst>
      <p:ext uri="{BB962C8B-B14F-4D97-AF65-F5344CB8AC3E}">
        <p14:creationId xmlns:p14="http://schemas.microsoft.com/office/powerpoint/2010/main" val="1592535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48AFEA9-DDD4-48EE-95EE-BF3C9B3D8FDE}" type="datetime1">
              <a:rPr lang="es-CL" smtClean="0"/>
              <a:t>06-09-2022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71615F9-C4C2-4477-B1D4-5259C923AF72}" type="slidenum">
              <a:rPr lang="es-CL" smtClean="0"/>
              <a:t>‹Nº›</a:t>
            </a:fld>
            <a:endParaRPr lang="es-CL"/>
          </a:p>
        </p:txBody>
      </p:sp>
    </p:spTree>
    <p:extLst>
      <p:ext uri="{BB962C8B-B14F-4D97-AF65-F5344CB8AC3E}">
        <p14:creationId xmlns:p14="http://schemas.microsoft.com/office/powerpoint/2010/main" val="829592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06990B2-AE4F-4DBB-BAA7-8A50842D76AF}" type="datetime1">
              <a:rPr lang="es-CL" smtClean="0"/>
              <a:t>06-09-2022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71615F9-C4C2-4477-B1D4-5259C923AF72}" type="slidenum">
              <a:rPr lang="es-CL" smtClean="0"/>
              <a:t>‹Nº›</a:t>
            </a:fld>
            <a:endParaRPr lang="es-CL"/>
          </a:p>
        </p:txBody>
      </p:sp>
    </p:spTree>
    <p:extLst>
      <p:ext uri="{BB962C8B-B14F-4D97-AF65-F5344CB8AC3E}">
        <p14:creationId xmlns:p14="http://schemas.microsoft.com/office/powerpoint/2010/main" val="1697027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396B81E-97D3-4527-820F-0929393932A8}" type="datetime1">
              <a:rPr lang="es-CL" smtClean="0"/>
              <a:t>06-09-2022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71615F9-C4C2-4477-B1D4-5259C923AF72}" type="slidenum">
              <a:rPr lang="es-CL" smtClean="0"/>
              <a:t>‹Nº›</a:t>
            </a:fld>
            <a:endParaRPr lang="es-CL"/>
          </a:p>
        </p:txBody>
      </p:sp>
    </p:spTree>
    <p:extLst>
      <p:ext uri="{BB962C8B-B14F-4D97-AF65-F5344CB8AC3E}">
        <p14:creationId xmlns:p14="http://schemas.microsoft.com/office/powerpoint/2010/main" val="4255007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317DD0C-A84E-47B2-A825-F3B8F35B155F}" type="datetime1">
              <a:rPr lang="es-CL" smtClean="0"/>
              <a:t>06-09-2022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71615F9-C4C2-4477-B1D4-5259C923AF72}" type="slidenum">
              <a:rPr lang="es-CL" smtClean="0"/>
              <a:t>‹Nº›</a:t>
            </a:fld>
            <a:endParaRPr lang="es-CL"/>
          </a:p>
        </p:txBody>
      </p:sp>
    </p:spTree>
    <p:extLst>
      <p:ext uri="{BB962C8B-B14F-4D97-AF65-F5344CB8AC3E}">
        <p14:creationId xmlns:p14="http://schemas.microsoft.com/office/powerpoint/2010/main" val="3609377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51DF165-3F7C-4FA0-B92C-65F1C0579B06}" type="datetime1">
              <a:rPr lang="es-CL" smtClean="0"/>
              <a:t>06-09-2022</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971615F9-C4C2-4477-B1D4-5259C923AF72}" type="slidenum">
              <a:rPr lang="es-CL" smtClean="0"/>
              <a:t>‹Nº›</a:t>
            </a:fld>
            <a:endParaRPr lang="es-CL"/>
          </a:p>
        </p:txBody>
      </p:sp>
    </p:spTree>
    <p:extLst>
      <p:ext uri="{BB962C8B-B14F-4D97-AF65-F5344CB8AC3E}">
        <p14:creationId xmlns:p14="http://schemas.microsoft.com/office/powerpoint/2010/main" val="849869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28F431B-6D78-4F34-9632-5950AED926B8}" type="datetime1">
              <a:rPr lang="es-CL" smtClean="0"/>
              <a:t>06-09-2022</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971615F9-C4C2-4477-B1D4-5259C923AF72}" type="slidenum">
              <a:rPr lang="es-CL" smtClean="0"/>
              <a:t>‹Nº›</a:t>
            </a:fld>
            <a:endParaRPr lang="es-CL"/>
          </a:p>
        </p:txBody>
      </p:sp>
    </p:spTree>
    <p:extLst>
      <p:ext uri="{BB962C8B-B14F-4D97-AF65-F5344CB8AC3E}">
        <p14:creationId xmlns:p14="http://schemas.microsoft.com/office/powerpoint/2010/main" val="3991937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7A216DA-E7B4-4608-85B4-2022CF6A9CC2}" type="datetime1">
              <a:rPr lang="es-CL" smtClean="0"/>
              <a:t>06-09-2022</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971615F9-C4C2-4477-B1D4-5259C923AF72}" type="slidenum">
              <a:rPr lang="es-CL" smtClean="0"/>
              <a:t>‹Nº›</a:t>
            </a:fld>
            <a:endParaRPr lang="es-CL"/>
          </a:p>
        </p:txBody>
      </p:sp>
    </p:spTree>
    <p:extLst>
      <p:ext uri="{BB962C8B-B14F-4D97-AF65-F5344CB8AC3E}">
        <p14:creationId xmlns:p14="http://schemas.microsoft.com/office/powerpoint/2010/main" val="81555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BC4808-869F-4AC6-A2A5-4870B5E07C2A}" type="datetime1">
              <a:rPr lang="es-CL" smtClean="0"/>
              <a:t>06-09-2022</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971615F9-C4C2-4477-B1D4-5259C923AF72}" type="slidenum">
              <a:rPr lang="es-CL" smtClean="0"/>
              <a:t>‹Nº›</a:t>
            </a:fld>
            <a:endParaRPr lang="es-CL"/>
          </a:p>
        </p:txBody>
      </p:sp>
    </p:spTree>
    <p:extLst>
      <p:ext uri="{BB962C8B-B14F-4D97-AF65-F5344CB8AC3E}">
        <p14:creationId xmlns:p14="http://schemas.microsoft.com/office/powerpoint/2010/main" val="4273535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24D4E8B-D818-416A-AB99-DF7B8927695F}" type="datetime1">
              <a:rPr lang="es-CL" smtClean="0"/>
              <a:t>06-09-2022</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971615F9-C4C2-4477-B1D4-5259C923AF72}" type="slidenum">
              <a:rPr lang="es-CL" smtClean="0"/>
              <a:t>‹Nº›</a:t>
            </a:fld>
            <a:endParaRPr lang="es-CL"/>
          </a:p>
        </p:txBody>
      </p:sp>
    </p:spTree>
    <p:extLst>
      <p:ext uri="{BB962C8B-B14F-4D97-AF65-F5344CB8AC3E}">
        <p14:creationId xmlns:p14="http://schemas.microsoft.com/office/powerpoint/2010/main" val="3204162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DEF4A6C4-2A91-44B1-A86A-758E25C2DE24}" type="datetime1">
              <a:rPr lang="es-CL" smtClean="0"/>
              <a:t>06-09-2022</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971615F9-C4C2-4477-B1D4-5259C923AF72}" type="slidenum">
              <a:rPr lang="es-CL" smtClean="0"/>
              <a:t>‹Nº›</a:t>
            </a:fld>
            <a:endParaRPr lang="es-CL"/>
          </a:p>
        </p:txBody>
      </p:sp>
    </p:spTree>
    <p:extLst>
      <p:ext uri="{BB962C8B-B14F-4D97-AF65-F5344CB8AC3E}">
        <p14:creationId xmlns:p14="http://schemas.microsoft.com/office/powerpoint/2010/main" val="2520905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F852F6-209D-45A4-926D-F3F450EE5620}" type="datetime1">
              <a:rPr lang="es-CL" smtClean="0"/>
              <a:t>06-09-2022</a:t>
            </a:fld>
            <a:endParaRPr lang="es-C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1615F9-C4C2-4477-B1D4-5259C923AF72}" type="slidenum">
              <a:rPr lang="es-CL" smtClean="0"/>
              <a:t>‹Nº›</a:t>
            </a:fld>
            <a:endParaRPr lang="es-CL"/>
          </a:p>
        </p:txBody>
      </p:sp>
    </p:spTree>
    <p:extLst>
      <p:ext uri="{BB962C8B-B14F-4D97-AF65-F5344CB8AC3E}">
        <p14:creationId xmlns:p14="http://schemas.microsoft.com/office/powerpoint/2010/main" val="876378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4.png"/><Relationship Id="rId7"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5.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5.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5.pn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50.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pn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png"/><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53.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54.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56.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55.png"/></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57.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55.png"/></Relationships>
</file>

<file path=ppt/slides/_rels/slide48.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24.png"/><Relationship Id="rId7"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2.png"/><Relationship Id="rId4" Type="http://schemas.openxmlformats.org/officeDocument/2006/relationships/image" Target="../media/image55.png"/><Relationship Id="rId9" Type="http://schemas.openxmlformats.org/officeDocument/2006/relationships/image" Target="../media/image59.png"/></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5.png"/><Relationship Id="rId10"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1440155" y="-1305467"/>
            <a:ext cx="2845858" cy="4617807"/>
          </a:xfrm>
          <a:prstGeom prst="rect">
            <a:avLst/>
          </a:prstGeom>
        </p:spPr>
      </p:pic>
      <p:pic>
        <p:nvPicPr>
          <p:cNvPr id="8" name="Imagen 7"/>
          <p:cNvPicPr>
            <a:picLocks noChangeAspect="1"/>
          </p:cNvPicPr>
          <p:nvPr/>
        </p:nvPicPr>
        <p:blipFill>
          <a:blip r:embed="rId2"/>
          <a:stretch>
            <a:fillRect/>
          </a:stretch>
        </p:blipFill>
        <p:spPr>
          <a:xfrm>
            <a:off x="-1440155" y="3377248"/>
            <a:ext cx="2845858" cy="4617807"/>
          </a:xfrm>
          <a:prstGeom prst="rect">
            <a:avLst/>
          </a:prstGeom>
        </p:spPr>
      </p:pic>
      <p:pic>
        <p:nvPicPr>
          <p:cNvPr id="4" name="Imagen 3"/>
          <p:cNvPicPr/>
          <p:nvPr/>
        </p:nvPicPr>
        <p:blipFill>
          <a:blip r:embed="rId3">
            <a:extLst>
              <a:ext uri="{28A0092B-C50C-407E-A947-70E740481C1C}">
                <a14:useLocalDpi xmlns:a14="http://schemas.microsoft.com/office/drawing/2010/main" val="0"/>
              </a:ext>
            </a:extLst>
          </a:blip>
          <a:stretch>
            <a:fillRect/>
          </a:stretch>
        </p:blipFill>
        <p:spPr>
          <a:xfrm>
            <a:off x="1485299" y="857499"/>
            <a:ext cx="6293078" cy="1582150"/>
          </a:xfrm>
          <a:prstGeom prst="rect">
            <a:avLst/>
          </a:prstGeom>
        </p:spPr>
      </p:pic>
      <p:sp>
        <p:nvSpPr>
          <p:cNvPr id="6" name="Rectángulo 5"/>
          <p:cNvSpPr/>
          <p:nvPr/>
        </p:nvSpPr>
        <p:spPr>
          <a:xfrm>
            <a:off x="3881746" y="6246994"/>
            <a:ext cx="1380507" cy="400110"/>
          </a:xfrm>
          <a:prstGeom prst="rect">
            <a:avLst/>
          </a:prstGeom>
        </p:spPr>
        <p:txBody>
          <a:bodyPr wrap="none">
            <a:spAutoFit/>
          </a:bodyPr>
          <a:lstStyle/>
          <a:p>
            <a:pPr algn="ctr"/>
            <a:r>
              <a:rPr lang="es-CL" sz="2000" b="1" dirty="0">
                <a:latin typeface="Calibri" panose="020F0502020204030204" pitchFamily="34" charset="0"/>
              </a:rPr>
              <a:t>06-09-2022</a:t>
            </a:r>
            <a:endParaRPr lang="es-CL" sz="2000" b="1" dirty="0"/>
          </a:p>
        </p:txBody>
      </p:sp>
      <p:sp>
        <p:nvSpPr>
          <p:cNvPr id="10" name="CuadroTexto 9">
            <a:extLst>
              <a:ext uri="{FF2B5EF4-FFF2-40B4-BE49-F238E27FC236}">
                <a16:creationId xmlns:a16="http://schemas.microsoft.com/office/drawing/2014/main" id="{1394D9E7-283F-424F-A7C5-76013762DBA8}"/>
              </a:ext>
            </a:extLst>
          </p:cNvPr>
          <p:cNvSpPr txBox="1"/>
          <p:nvPr/>
        </p:nvSpPr>
        <p:spPr>
          <a:xfrm>
            <a:off x="1924878" y="3081507"/>
            <a:ext cx="5294242" cy="461665"/>
          </a:xfrm>
          <a:prstGeom prst="rect">
            <a:avLst/>
          </a:prstGeom>
          <a:noFill/>
        </p:spPr>
        <p:txBody>
          <a:bodyPr wrap="square">
            <a:spAutoFit/>
          </a:bodyPr>
          <a:lstStyle/>
          <a:p>
            <a:pPr algn="ctr">
              <a:spcAft>
                <a:spcPts val="235"/>
              </a:spcAft>
            </a:pPr>
            <a:r>
              <a:rPr lang="es-MX" sz="2400" b="1" dirty="0">
                <a:effectLst/>
                <a:latin typeface="Calibri" panose="020F0502020204030204" pitchFamily="34" charset="0"/>
                <a:ea typeface="Calibri" panose="020F0502020204030204" pitchFamily="34" charset="0"/>
                <a:cs typeface="Calibri" panose="020F0502020204030204" pitchFamily="34" charset="0"/>
              </a:rPr>
              <a:t>Encuesta de Seguridad Vial</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CuadroTexto 10">
            <a:extLst>
              <a:ext uri="{FF2B5EF4-FFF2-40B4-BE49-F238E27FC236}">
                <a16:creationId xmlns:a16="http://schemas.microsoft.com/office/drawing/2014/main" id="{B3409BDB-AC99-48E8-84F9-D6453D1469C2}"/>
              </a:ext>
            </a:extLst>
          </p:cNvPr>
          <p:cNvSpPr txBox="1"/>
          <p:nvPr/>
        </p:nvSpPr>
        <p:spPr>
          <a:xfrm>
            <a:off x="2599812" y="4058818"/>
            <a:ext cx="4064053" cy="400110"/>
          </a:xfrm>
          <a:prstGeom prst="rect">
            <a:avLst/>
          </a:prstGeom>
          <a:noFill/>
        </p:spPr>
        <p:txBody>
          <a:bodyPr wrap="square">
            <a:spAutoFit/>
          </a:bodyPr>
          <a:lstStyle/>
          <a:p>
            <a:pPr algn="ctr"/>
            <a:r>
              <a:rPr lang="es-MX" sz="2000" b="1"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Reporte de Resultados</a:t>
            </a:r>
            <a:endParaRPr lang="es-CL" sz="2000" i="1" dirty="0">
              <a:solidFill>
                <a:schemeClr val="tx2"/>
              </a:solidFill>
            </a:endParaRPr>
          </a:p>
        </p:txBody>
      </p:sp>
      <p:pic>
        <p:nvPicPr>
          <p:cNvPr id="3" name="Imagen 2" descr="Logotipo&#10;&#10;Descripción generada automáticamente">
            <a:extLst>
              <a:ext uri="{FF2B5EF4-FFF2-40B4-BE49-F238E27FC236}">
                <a16:creationId xmlns:a16="http://schemas.microsoft.com/office/drawing/2014/main" id="{71A24762-A7EF-0A0A-5F2B-F833A74D5B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4654" y="4652454"/>
            <a:ext cx="1363608" cy="1357567"/>
          </a:xfrm>
          <a:prstGeom prst="rect">
            <a:avLst/>
          </a:prstGeom>
        </p:spPr>
      </p:pic>
      <p:sp>
        <p:nvSpPr>
          <p:cNvPr id="2" name="Marcador de número de diapositiva 1">
            <a:extLst>
              <a:ext uri="{FF2B5EF4-FFF2-40B4-BE49-F238E27FC236}">
                <a16:creationId xmlns:a16="http://schemas.microsoft.com/office/drawing/2014/main" id="{B2EB5FC6-D49B-A4BD-E6AD-14FBB29FDAC4}"/>
              </a:ext>
            </a:extLst>
          </p:cNvPr>
          <p:cNvSpPr>
            <a:spLocks noGrp="1"/>
          </p:cNvSpPr>
          <p:nvPr>
            <p:ph type="sldNum" sz="quarter" idx="12"/>
          </p:nvPr>
        </p:nvSpPr>
        <p:spPr/>
        <p:txBody>
          <a:bodyPr/>
          <a:lstStyle/>
          <a:p>
            <a:fld id="{971615F9-C4C2-4477-B1D4-5259C923AF72}" type="slidenum">
              <a:rPr lang="es-CL" smtClean="0"/>
              <a:t>1</a:t>
            </a:fld>
            <a:endParaRPr lang="es-CL"/>
          </a:p>
        </p:txBody>
      </p:sp>
    </p:spTree>
    <p:extLst>
      <p:ext uri="{BB962C8B-B14F-4D97-AF65-F5344CB8AC3E}">
        <p14:creationId xmlns:p14="http://schemas.microsoft.com/office/powerpoint/2010/main" val="2570245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0"/>
            <a:ext cx="9144000" cy="87376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70000"/>
              </a:lnSpc>
            </a:pPr>
            <a:r>
              <a:rPr lang="es-ES" sz="2400" b="1" dirty="0">
                <a:solidFill>
                  <a:schemeClr val="accent4"/>
                </a:solidFill>
                <a:cs typeface="Calibri"/>
              </a:rPr>
              <a:t>3. RESULTADOS</a:t>
            </a:r>
            <a:endParaRPr lang="es-ES" sz="2100" b="1" dirty="0">
              <a:solidFill>
                <a:schemeClr val="accent4"/>
              </a:solidFill>
              <a:latin typeface="Helvetica"/>
              <a:cs typeface="Helvetica"/>
            </a:endParaRPr>
          </a:p>
        </p:txBody>
      </p:sp>
      <p:sp>
        <p:nvSpPr>
          <p:cNvPr id="5" name="CuadroTexto 4">
            <a:extLst>
              <a:ext uri="{FF2B5EF4-FFF2-40B4-BE49-F238E27FC236}">
                <a16:creationId xmlns:a16="http://schemas.microsoft.com/office/drawing/2014/main" id="{305D8159-B9D8-F045-AFA5-8F8326FB0754}"/>
              </a:ext>
            </a:extLst>
          </p:cNvPr>
          <p:cNvSpPr txBox="1"/>
          <p:nvPr/>
        </p:nvSpPr>
        <p:spPr>
          <a:xfrm>
            <a:off x="277403" y="576884"/>
            <a:ext cx="4623370" cy="296876"/>
          </a:xfrm>
          <a:prstGeom prst="rect">
            <a:avLst/>
          </a:prstGeom>
          <a:noFill/>
        </p:spPr>
        <p:txBody>
          <a:bodyPr wrap="square">
            <a:spAutoFit/>
          </a:bodyPr>
          <a:lstStyle/>
          <a:p>
            <a:pPr>
              <a:lnSpc>
                <a:spcPct val="70000"/>
              </a:lnSpc>
            </a:pPr>
            <a:r>
              <a:rPr lang="es-ES" sz="1800" b="1" dirty="0">
                <a:solidFill>
                  <a:schemeClr val="accent4"/>
                </a:solidFill>
                <a:cs typeface="Calibri"/>
              </a:rPr>
              <a:t>Percepci</a:t>
            </a:r>
            <a:r>
              <a:rPr lang="es-ES" b="1" dirty="0">
                <a:solidFill>
                  <a:schemeClr val="accent4"/>
                </a:solidFill>
                <a:cs typeface="Calibri"/>
              </a:rPr>
              <a:t>ón de riesgo</a:t>
            </a:r>
            <a:endParaRPr lang="es-ES" sz="1800" b="1" dirty="0">
              <a:solidFill>
                <a:schemeClr val="accent4"/>
              </a:solidFill>
              <a:latin typeface="Helvetica"/>
              <a:cs typeface="Helvetica"/>
            </a:endParaRPr>
          </a:p>
        </p:txBody>
      </p:sp>
      <p:sp>
        <p:nvSpPr>
          <p:cNvPr id="17" name="CuadroTexto 16">
            <a:extLst>
              <a:ext uri="{FF2B5EF4-FFF2-40B4-BE49-F238E27FC236}">
                <a16:creationId xmlns:a16="http://schemas.microsoft.com/office/drawing/2014/main" id="{38A27869-9BCC-00AD-3A33-171127F45215}"/>
              </a:ext>
            </a:extLst>
          </p:cNvPr>
          <p:cNvSpPr txBox="1"/>
          <p:nvPr/>
        </p:nvSpPr>
        <p:spPr>
          <a:xfrm>
            <a:off x="414563" y="5324040"/>
            <a:ext cx="8729437" cy="523220"/>
          </a:xfrm>
          <a:prstGeom prst="rect">
            <a:avLst/>
          </a:prstGeom>
          <a:noFill/>
        </p:spPr>
        <p:txBody>
          <a:bodyPr wrap="square">
            <a:spAutoFit/>
          </a:bodyPr>
          <a:lstStyle/>
          <a:p>
            <a:pPr algn="ctr"/>
            <a:r>
              <a:rPr lang="es-ES" sz="1400" i="1" dirty="0"/>
              <a:t>En una escala de 1 a 10, donde 1 significa nada y 10 mucho, ¿Cuánto cree usted que los conductores y conductoras de _______ respetan los límites de velocidad?</a:t>
            </a:r>
            <a:endParaRPr lang="es-CL" sz="1400" i="1" dirty="0"/>
          </a:p>
        </p:txBody>
      </p:sp>
      <p:graphicFrame>
        <p:nvGraphicFramePr>
          <p:cNvPr id="4" name="Tabla 3">
            <a:extLst>
              <a:ext uri="{FF2B5EF4-FFF2-40B4-BE49-F238E27FC236}">
                <a16:creationId xmlns:a16="http://schemas.microsoft.com/office/drawing/2014/main" id="{E95B8843-6FAE-F863-92D5-3768B29A8E7B}"/>
              </a:ext>
            </a:extLst>
          </p:cNvPr>
          <p:cNvGraphicFramePr>
            <a:graphicFrameLocks noGrp="1"/>
          </p:cNvGraphicFramePr>
          <p:nvPr>
            <p:extLst>
              <p:ext uri="{D42A27DB-BD31-4B8C-83A1-F6EECF244321}">
                <p14:modId xmlns:p14="http://schemas.microsoft.com/office/powerpoint/2010/main" val="4016552487"/>
              </p:ext>
            </p:extLst>
          </p:nvPr>
        </p:nvGraphicFramePr>
        <p:xfrm>
          <a:off x="1359322" y="2464005"/>
          <a:ext cx="6425355" cy="2108552"/>
        </p:xfrm>
        <a:graphic>
          <a:graphicData uri="http://schemas.openxmlformats.org/drawingml/2006/table">
            <a:tbl>
              <a:tblPr firstRow="1" firstCol="1" bandRow="1">
                <a:tableStyleId>{5C22544A-7EE6-4342-B048-85BDC9FD1C3A}</a:tableStyleId>
              </a:tblPr>
              <a:tblGrid>
                <a:gridCol w="1623338">
                  <a:extLst>
                    <a:ext uri="{9D8B030D-6E8A-4147-A177-3AD203B41FA5}">
                      <a16:colId xmlns:a16="http://schemas.microsoft.com/office/drawing/2014/main" val="3156222137"/>
                    </a:ext>
                  </a:extLst>
                </a:gridCol>
                <a:gridCol w="1048227">
                  <a:extLst>
                    <a:ext uri="{9D8B030D-6E8A-4147-A177-3AD203B41FA5}">
                      <a16:colId xmlns:a16="http://schemas.microsoft.com/office/drawing/2014/main" val="2483496466"/>
                    </a:ext>
                  </a:extLst>
                </a:gridCol>
                <a:gridCol w="2062805">
                  <a:extLst>
                    <a:ext uri="{9D8B030D-6E8A-4147-A177-3AD203B41FA5}">
                      <a16:colId xmlns:a16="http://schemas.microsoft.com/office/drawing/2014/main" val="3541624433"/>
                    </a:ext>
                  </a:extLst>
                </a:gridCol>
                <a:gridCol w="1690985">
                  <a:extLst>
                    <a:ext uri="{9D8B030D-6E8A-4147-A177-3AD203B41FA5}">
                      <a16:colId xmlns:a16="http://schemas.microsoft.com/office/drawing/2014/main" val="4027644844"/>
                    </a:ext>
                  </a:extLst>
                </a:gridCol>
              </a:tblGrid>
              <a:tr h="257438">
                <a:tc>
                  <a:txBody>
                    <a:bodyPr/>
                    <a:lstStyle/>
                    <a:p>
                      <a:pPr>
                        <a:lnSpc>
                          <a:spcPct val="107000"/>
                        </a:lnSpc>
                        <a:spcAft>
                          <a:spcPts val="800"/>
                        </a:spcAft>
                      </a:pPr>
                      <a:r>
                        <a:rPr lang="es-CL" sz="1400">
                          <a:effectLst/>
                        </a:rPr>
                        <a:t>Vehículo</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L" sz="1400">
                          <a:effectLst/>
                        </a:rPr>
                        <a:t>Promedio</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CL" sz="1400">
                          <a:effectLst/>
                        </a:rPr>
                        <a:t>Diferencias significativas</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CL" sz="1400">
                          <a:effectLst/>
                        </a:rPr>
                        <a:t>N</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78537319"/>
                  </a:ext>
                </a:extLst>
              </a:tr>
              <a:tr h="276985">
                <a:tc>
                  <a:txBody>
                    <a:bodyPr/>
                    <a:lstStyle/>
                    <a:p>
                      <a:pPr>
                        <a:lnSpc>
                          <a:spcPct val="107000"/>
                        </a:lnSpc>
                        <a:spcAft>
                          <a:spcPts val="800"/>
                        </a:spcAft>
                      </a:pPr>
                      <a:r>
                        <a:rPr lang="es-CL" sz="1400">
                          <a:effectLst/>
                        </a:rPr>
                        <a:t>Autos (A)</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CL" sz="1400" b="1" dirty="0">
                          <a:effectLst/>
                        </a:rPr>
                        <a:t>4,6</a:t>
                      </a:r>
                      <a:endParaRPr lang="es-C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CL" sz="1400">
                          <a:effectLst/>
                        </a:rPr>
                        <a:t>D, F</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CL" sz="1400">
                          <a:effectLst/>
                        </a:rPr>
                        <a:t>1096</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2476958"/>
                  </a:ext>
                </a:extLst>
              </a:tr>
              <a:tr h="229857">
                <a:tc>
                  <a:txBody>
                    <a:bodyPr/>
                    <a:lstStyle/>
                    <a:p>
                      <a:pPr>
                        <a:lnSpc>
                          <a:spcPct val="107000"/>
                        </a:lnSpc>
                        <a:spcAft>
                          <a:spcPts val="800"/>
                        </a:spcAft>
                      </a:pPr>
                      <a:r>
                        <a:rPr lang="es-CL" sz="1400" dirty="0">
                          <a:effectLst/>
                        </a:rPr>
                        <a:t>Motos (B)</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CL" sz="1400" b="1" dirty="0">
                          <a:effectLst/>
                        </a:rPr>
                        <a:t>3,6</a:t>
                      </a:r>
                      <a:endParaRPr lang="es-C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CL" sz="1400">
                          <a:effectLst/>
                        </a:rPr>
                        <a:t>C, D, E F</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CL" sz="1400">
                          <a:effectLst/>
                        </a:rPr>
                        <a:t>1081</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6479314"/>
                  </a:ext>
                </a:extLst>
              </a:tr>
              <a:tr h="470356">
                <a:tc>
                  <a:txBody>
                    <a:bodyPr/>
                    <a:lstStyle/>
                    <a:p>
                      <a:pPr>
                        <a:lnSpc>
                          <a:spcPct val="107000"/>
                        </a:lnSpc>
                        <a:spcAft>
                          <a:spcPts val="800"/>
                        </a:spcAft>
                      </a:pPr>
                      <a:r>
                        <a:rPr lang="es-CL" sz="1400">
                          <a:effectLst/>
                        </a:rPr>
                        <a:t>Transporte público (C)</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CL" sz="1400" b="1" dirty="0">
                          <a:effectLst/>
                        </a:rPr>
                        <a:t>5,5</a:t>
                      </a:r>
                      <a:endParaRPr lang="es-C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CL" sz="1400">
                          <a:effectLst/>
                        </a:rPr>
                        <a:t>B</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CL" sz="1400">
                          <a:effectLst/>
                        </a:rPr>
                        <a:t>1088</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01491786"/>
                  </a:ext>
                </a:extLst>
              </a:tr>
              <a:tr h="229857">
                <a:tc>
                  <a:txBody>
                    <a:bodyPr/>
                    <a:lstStyle/>
                    <a:p>
                      <a:pPr>
                        <a:lnSpc>
                          <a:spcPct val="107000"/>
                        </a:lnSpc>
                        <a:spcAft>
                          <a:spcPts val="800"/>
                        </a:spcAft>
                      </a:pPr>
                      <a:r>
                        <a:rPr lang="es-CL" sz="1400">
                          <a:effectLst/>
                        </a:rPr>
                        <a:t>Buses (D)</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CL" sz="1400" b="1" dirty="0">
                          <a:effectLst/>
                        </a:rPr>
                        <a:t>5,9</a:t>
                      </a:r>
                      <a:endParaRPr lang="es-C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CL" sz="1400">
                          <a:effectLst/>
                        </a:rPr>
                        <a:t>A, B</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CL" sz="1400">
                          <a:effectLst/>
                        </a:rPr>
                        <a:t>1068</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8851308"/>
                  </a:ext>
                </a:extLst>
              </a:tr>
              <a:tr h="288547">
                <a:tc>
                  <a:txBody>
                    <a:bodyPr/>
                    <a:lstStyle/>
                    <a:p>
                      <a:pPr>
                        <a:lnSpc>
                          <a:spcPct val="107000"/>
                        </a:lnSpc>
                        <a:spcAft>
                          <a:spcPts val="800"/>
                        </a:spcAft>
                      </a:pPr>
                      <a:r>
                        <a:rPr lang="es-CL" sz="1400">
                          <a:effectLst/>
                        </a:rPr>
                        <a:t>Camiones (E)</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CL" sz="1400" b="1" dirty="0">
                          <a:effectLst/>
                        </a:rPr>
                        <a:t>5,5</a:t>
                      </a:r>
                      <a:endParaRPr lang="es-C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CL" sz="1400" dirty="0">
                          <a:effectLst/>
                        </a:rPr>
                        <a:t>B</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CL" sz="1400" dirty="0">
                          <a:effectLst/>
                        </a:rPr>
                        <a:t>1054</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24933070"/>
                  </a:ext>
                </a:extLst>
              </a:tr>
              <a:tr h="355512">
                <a:tc>
                  <a:txBody>
                    <a:bodyPr/>
                    <a:lstStyle/>
                    <a:p>
                      <a:pPr>
                        <a:lnSpc>
                          <a:spcPct val="107000"/>
                        </a:lnSpc>
                        <a:spcAft>
                          <a:spcPts val="800"/>
                        </a:spcAft>
                      </a:pPr>
                      <a:r>
                        <a:rPr lang="es-CL" sz="1400">
                          <a:effectLst/>
                        </a:rPr>
                        <a:t>Bicicleta (F)</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CL" sz="1400" b="1" dirty="0">
                          <a:effectLst/>
                        </a:rPr>
                        <a:t>6,3</a:t>
                      </a:r>
                      <a:endParaRPr lang="es-C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CL" sz="1400">
                          <a:effectLst/>
                        </a:rPr>
                        <a:t>A, B</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CL" sz="1400" dirty="0">
                          <a:effectLst/>
                        </a:rPr>
                        <a:t>1047</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6181863"/>
                  </a:ext>
                </a:extLst>
              </a:tr>
            </a:tbl>
          </a:graphicData>
        </a:graphic>
      </p:graphicFrame>
      <p:sp>
        <p:nvSpPr>
          <p:cNvPr id="6" name="CuadroTexto 5">
            <a:extLst>
              <a:ext uri="{FF2B5EF4-FFF2-40B4-BE49-F238E27FC236}">
                <a16:creationId xmlns:a16="http://schemas.microsoft.com/office/drawing/2014/main" id="{4A65D725-7B46-1D94-AD38-0695CEDB2CFD}"/>
              </a:ext>
            </a:extLst>
          </p:cNvPr>
          <p:cNvSpPr txBox="1"/>
          <p:nvPr/>
        </p:nvSpPr>
        <p:spPr>
          <a:xfrm>
            <a:off x="2705525" y="4572557"/>
            <a:ext cx="4623370" cy="307777"/>
          </a:xfrm>
          <a:prstGeom prst="rect">
            <a:avLst/>
          </a:prstGeom>
          <a:noFill/>
        </p:spPr>
        <p:txBody>
          <a:bodyPr wrap="square">
            <a:spAutoFit/>
          </a:bodyPr>
          <a:lstStyle/>
          <a:p>
            <a:r>
              <a:rPr lang="es-CL" sz="1400" b="0" i="0" dirty="0">
                <a:solidFill>
                  <a:srgbClr val="201F1E"/>
                </a:solidFill>
                <a:effectLst/>
              </a:rPr>
              <a:t>*Diferencias significativas a un 95% de confianza</a:t>
            </a:r>
          </a:p>
        </p:txBody>
      </p:sp>
      <p:sp>
        <p:nvSpPr>
          <p:cNvPr id="2" name="Marcador de número de diapositiva 1">
            <a:extLst>
              <a:ext uri="{FF2B5EF4-FFF2-40B4-BE49-F238E27FC236}">
                <a16:creationId xmlns:a16="http://schemas.microsoft.com/office/drawing/2014/main" id="{E3B42411-7C94-AA33-1AA0-96A49DF8A3B1}"/>
              </a:ext>
            </a:extLst>
          </p:cNvPr>
          <p:cNvSpPr>
            <a:spLocks noGrp="1"/>
          </p:cNvSpPr>
          <p:nvPr>
            <p:ph type="sldNum" sz="quarter" idx="12"/>
          </p:nvPr>
        </p:nvSpPr>
        <p:spPr/>
        <p:txBody>
          <a:bodyPr/>
          <a:lstStyle/>
          <a:p>
            <a:fld id="{971615F9-C4C2-4477-B1D4-5259C923AF72}" type="slidenum">
              <a:rPr lang="es-CL" smtClean="0"/>
              <a:t>10</a:t>
            </a:fld>
            <a:endParaRPr lang="es-CL"/>
          </a:p>
        </p:txBody>
      </p:sp>
      <p:pic>
        <p:nvPicPr>
          <p:cNvPr id="3" name="Imagen 2">
            <a:extLst>
              <a:ext uri="{FF2B5EF4-FFF2-40B4-BE49-F238E27FC236}">
                <a16:creationId xmlns:a16="http://schemas.microsoft.com/office/drawing/2014/main" id="{04BD6323-46A3-E720-971A-786966003B41}"/>
              </a:ext>
            </a:extLst>
          </p:cNvPr>
          <p:cNvPicPr>
            <a:picLocks noChangeAspect="1"/>
          </p:cNvPicPr>
          <p:nvPr/>
        </p:nvPicPr>
        <p:blipFill>
          <a:blip r:embed="rId3"/>
          <a:stretch>
            <a:fillRect/>
          </a:stretch>
        </p:blipFill>
        <p:spPr>
          <a:xfrm>
            <a:off x="6803984" y="5846692"/>
            <a:ext cx="1476581" cy="1019317"/>
          </a:xfrm>
          <a:prstGeom prst="rect">
            <a:avLst/>
          </a:prstGeom>
        </p:spPr>
      </p:pic>
      <p:pic>
        <p:nvPicPr>
          <p:cNvPr id="7" name="Imagen 6">
            <a:extLst>
              <a:ext uri="{FF2B5EF4-FFF2-40B4-BE49-F238E27FC236}">
                <a16:creationId xmlns:a16="http://schemas.microsoft.com/office/drawing/2014/main" id="{ED1CDE81-40D5-840E-432A-BCAB318437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634" y="6538913"/>
            <a:ext cx="1819275" cy="238125"/>
          </a:xfrm>
          <a:prstGeom prst="rect">
            <a:avLst/>
          </a:prstGeom>
        </p:spPr>
      </p:pic>
    </p:spTree>
    <p:extLst>
      <p:ext uri="{BB962C8B-B14F-4D97-AF65-F5344CB8AC3E}">
        <p14:creationId xmlns:p14="http://schemas.microsoft.com/office/powerpoint/2010/main" val="3778257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0"/>
            <a:ext cx="9144000" cy="87376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70000"/>
              </a:lnSpc>
            </a:pPr>
            <a:r>
              <a:rPr lang="es-ES" sz="2400" b="1" dirty="0">
                <a:solidFill>
                  <a:schemeClr val="accent4"/>
                </a:solidFill>
                <a:cs typeface="Calibri"/>
              </a:rPr>
              <a:t>3. RESULTADOS</a:t>
            </a:r>
            <a:endParaRPr lang="es-ES" sz="2100" b="1" dirty="0">
              <a:solidFill>
                <a:schemeClr val="accent4"/>
              </a:solidFill>
              <a:latin typeface="Helvetica"/>
              <a:cs typeface="Helvetica"/>
            </a:endParaRPr>
          </a:p>
        </p:txBody>
      </p:sp>
      <p:sp>
        <p:nvSpPr>
          <p:cNvPr id="5" name="CuadroTexto 4">
            <a:extLst>
              <a:ext uri="{FF2B5EF4-FFF2-40B4-BE49-F238E27FC236}">
                <a16:creationId xmlns:a16="http://schemas.microsoft.com/office/drawing/2014/main" id="{305D8159-B9D8-F045-AFA5-8F8326FB0754}"/>
              </a:ext>
            </a:extLst>
          </p:cNvPr>
          <p:cNvSpPr txBox="1"/>
          <p:nvPr/>
        </p:nvSpPr>
        <p:spPr>
          <a:xfrm>
            <a:off x="277403" y="576884"/>
            <a:ext cx="4623370" cy="296876"/>
          </a:xfrm>
          <a:prstGeom prst="rect">
            <a:avLst/>
          </a:prstGeom>
          <a:noFill/>
        </p:spPr>
        <p:txBody>
          <a:bodyPr wrap="square">
            <a:spAutoFit/>
          </a:bodyPr>
          <a:lstStyle/>
          <a:p>
            <a:pPr>
              <a:lnSpc>
                <a:spcPct val="70000"/>
              </a:lnSpc>
            </a:pPr>
            <a:r>
              <a:rPr lang="es-ES" sz="1800" b="1" dirty="0">
                <a:solidFill>
                  <a:schemeClr val="accent4"/>
                </a:solidFill>
                <a:cs typeface="Calibri"/>
              </a:rPr>
              <a:t>Percepci</a:t>
            </a:r>
            <a:r>
              <a:rPr lang="es-ES" b="1" dirty="0">
                <a:solidFill>
                  <a:schemeClr val="accent4"/>
                </a:solidFill>
                <a:cs typeface="Calibri"/>
              </a:rPr>
              <a:t>ón de riesgo</a:t>
            </a:r>
            <a:endParaRPr lang="es-ES" sz="1800" b="1" dirty="0">
              <a:solidFill>
                <a:schemeClr val="accent4"/>
              </a:solidFill>
              <a:latin typeface="Helvetica"/>
              <a:cs typeface="Helvetica"/>
            </a:endParaRPr>
          </a:p>
        </p:txBody>
      </p:sp>
      <p:sp>
        <p:nvSpPr>
          <p:cNvPr id="17" name="CuadroTexto 16">
            <a:extLst>
              <a:ext uri="{FF2B5EF4-FFF2-40B4-BE49-F238E27FC236}">
                <a16:creationId xmlns:a16="http://schemas.microsoft.com/office/drawing/2014/main" id="{38A27869-9BCC-00AD-3A33-171127F45215}"/>
              </a:ext>
            </a:extLst>
          </p:cNvPr>
          <p:cNvSpPr txBox="1"/>
          <p:nvPr/>
        </p:nvSpPr>
        <p:spPr>
          <a:xfrm>
            <a:off x="414563" y="4790987"/>
            <a:ext cx="8729437" cy="738664"/>
          </a:xfrm>
          <a:prstGeom prst="rect">
            <a:avLst/>
          </a:prstGeom>
          <a:noFill/>
        </p:spPr>
        <p:txBody>
          <a:bodyPr wrap="square">
            <a:spAutoFit/>
          </a:bodyPr>
          <a:lstStyle/>
          <a:p>
            <a:pPr algn="ctr"/>
            <a:r>
              <a:rPr lang="es-ES" sz="1400" i="1" dirty="0"/>
              <a:t>Considerando los hábitos de los conductores, en una escala de 1 a 7, donde 1 significa muy inseguro y 7 muy seguro, ¿cuán seguro se siente usted respecto del entorno vial cuando es conductor de un vehículo motorizado?</a:t>
            </a:r>
            <a:br>
              <a:rPr lang="es-ES" sz="1400" i="1" dirty="0"/>
            </a:br>
            <a:r>
              <a:rPr lang="es-ES" sz="1400" dirty="0"/>
              <a:t>*1 a 4 = Inseguro/poco seguro; 5 a 7 = Algo seguro/muy seguro</a:t>
            </a:r>
            <a:endParaRPr lang="es-CL" sz="1400" dirty="0"/>
          </a:p>
        </p:txBody>
      </p:sp>
      <p:sp>
        <p:nvSpPr>
          <p:cNvPr id="10" name="CuadroTexto 9">
            <a:extLst>
              <a:ext uri="{FF2B5EF4-FFF2-40B4-BE49-F238E27FC236}">
                <a16:creationId xmlns:a16="http://schemas.microsoft.com/office/drawing/2014/main" id="{D2D4F871-C15F-35D1-8AF9-2965FD782A2E}"/>
              </a:ext>
            </a:extLst>
          </p:cNvPr>
          <p:cNvSpPr txBox="1"/>
          <p:nvPr/>
        </p:nvSpPr>
        <p:spPr>
          <a:xfrm>
            <a:off x="2467596" y="5555060"/>
            <a:ext cx="4623370" cy="307777"/>
          </a:xfrm>
          <a:prstGeom prst="rect">
            <a:avLst/>
          </a:prstGeom>
          <a:noFill/>
        </p:spPr>
        <p:txBody>
          <a:bodyPr wrap="square">
            <a:spAutoFit/>
          </a:bodyPr>
          <a:lstStyle/>
          <a:p>
            <a:pPr algn="ctr"/>
            <a:r>
              <a:rPr lang="es-CL" sz="1400" b="0" i="0" dirty="0">
                <a:solidFill>
                  <a:srgbClr val="201F1E"/>
                </a:solidFill>
                <a:effectLst/>
              </a:rPr>
              <a:t>Submuestra n= 377</a:t>
            </a:r>
            <a:endParaRPr lang="es-CL" sz="1400" dirty="0"/>
          </a:p>
        </p:txBody>
      </p:sp>
      <p:sp>
        <p:nvSpPr>
          <p:cNvPr id="2" name="Marcador de número de diapositiva 1">
            <a:extLst>
              <a:ext uri="{FF2B5EF4-FFF2-40B4-BE49-F238E27FC236}">
                <a16:creationId xmlns:a16="http://schemas.microsoft.com/office/drawing/2014/main" id="{97E29F8C-D462-C3AB-33FB-7A62771BC067}"/>
              </a:ext>
            </a:extLst>
          </p:cNvPr>
          <p:cNvSpPr>
            <a:spLocks noGrp="1"/>
          </p:cNvSpPr>
          <p:nvPr>
            <p:ph type="sldNum" sz="quarter" idx="12"/>
          </p:nvPr>
        </p:nvSpPr>
        <p:spPr/>
        <p:txBody>
          <a:bodyPr/>
          <a:lstStyle/>
          <a:p>
            <a:fld id="{971615F9-C4C2-4477-B1D4-5259C923AF72}" type="slidenum">
              <a:rPr lang="es-CL" smtClean="0"/>
              <a:t>11</a:t>
            </a:fld>
            <a:endParaRPr lang="es-CL"/>
          </a:p>
        </p:txBody>
      </p:sp>
      <p:pic>
        <p:nvPicPr>
          <p:cNvPr id="3" name="Imagen 2">
            <a:extLst>
              <a:ext uri="{FF2B5EF4-FFF2-40B4-BE49-F238E27FC236}">
                <a16:creationId xmlns:a16="http://schemas.microsoft.com/office/drawing/2014/main" id="{398A3173-E8E0-D445-1499-85D1F080BCD2}"/>
              </a:ext>
            </a:extLst>
          </p:cNvPr>
          <p:cNvPicPr>
            <a:picLocks noChangeAspect="1"/>
          </p:cNvPicPr>
          <p:nvPr/>
        </p:nvPicPr>
        <p:blipFill>
          <a:blip r:embed="rId3"/>
          <a:stretch>
            <a:fillRect/>
          </a:stretch>
        </p:blipFill>
        <p:spPr>
          <a:xfrm>
            <a:off x="6803984" y="5846692"/>
            <a:ext cx="1476581" cy="1019317"/>
          </a:xfrm>
          <a:prstGeom prst="rect">
            <a:avLst/>
          </a:prstGeom>
        </p:spPr>
      </p:pic>
      <p:pic>
        <p:nvPicPr>
          <p:cNvPr id="4" name="Imagen 3">
            <a:extLst>
              <a:ext uri="{FF2B5EF4-FFF2-40B4-BE49-F238E27FC236}">
                <a16:creationId xmlns:a16="http://schemas.microsoft.com/office/drawing/2014/main" id="{089A28BD-9F24-5144-5AEB-E533568F35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634" y="6538913"/>
            <a:ext cx="1819275" cy="238125"/>
          </a:xfrm>
          <a:prstGeom prst="rect">
            <a:avLst/>
          </a:prstGeom>
        </p:spPr>
      </p:pic>
      <p:pic>
        <p:nvPicPr>
          <p:cNvPr id="6" name="Imagen 5">
            <a:extLst>
              <a:ext uri="{FF2B5EF4-FFF2-40B4-BE49-F238E27FC236}">
                <a16:creationId xmlns:a16="http://schemas.microsoft.com/office/drawing/2014/main" id="{EAF15976-A7E6-897F-AF29-20F3F0FB5AD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179967" y="1167407"/>
            <a:ext cx="7198628" cy="3598171"/>
          </a:xfrm>
          <a:prstGeom prst="rect">
            <a:avLst/>
          </a:prstGeom>
        </p:spPr>
      </p:pic>
    </p:spTree>
    <p:extLst>
      <p:ext uri="{BB962C8B-B14F-4D97-AF65-F5344CB8AC3E}">
        <p14:creationId xmlns:p14="http://schemas.microsoft.com/office/powerpoint/2010/main" val="4224510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0"/>
            <a:ext cx="9144000" cy="87376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70000"/>
              </a:lnSpc>
            </a:pPr>
            <a:r>
              <a:rPr lang="es-ES" sz="2400" b="1" dirty="0">
                <a:solidFill>
                  <a:schemeClr val="accent4"/>
                </a:solidFill>
                <a:cs typeface="Calibri"/>
              </a:rPr>
              <a:t>3. RESULTADOS</a:t>
            </a:r>
            <a:endParaRPr lang="es-ES" sz="2100" b="1" dirty="0">
              <a:solidFill>
                <a:schemeClr val="accent4"/>
              </a:solidFill>
              <a:latin typeface="Helvetica"/>
              <a:cs typeface="Helvetica"/>
            </a:endParaRPr>
          </a:p>
        </p:txBody>
      </p:sp>
      <p:sp>
        <p:nvSpPr>
          <p:cNvPr id="5" name="CuadroTexto 4">
            <a:extLst>
              <a:ext uri="{FF2B5EF4-FFF2-40B4-BE49-F238E27FC236}">
                <a16:creationId xmlns:a16="http://schemas.microsoft.com/office/drawing/2014/main" id="{305D8159-B9D8-F045-AFA5-8F8326FB0754}"/>
              </a:ext>
            </a:extLst>
          </p:cNvPr>
          <p:cNvSpPr txBox="1"/>
          <p:nvPr/>
        </p:nvSpPr>
        <p:spPr>
          <a:xfrm>
            <a:off x="277403" y="576884"/>
            <a:ext cx="4623370" cy="296876"/>
          </a:xfrm>
          <a:prstGeom prst="rect">
            <a:avLst/>
          </a:prstGeom>
          <a:noFill/>
        </p:spPr>
        <p:txBody>
          <a:bodyPr wrap="square">
            <a:spAutoFit/>
          </a:bodyPr>
          <a:lstStyle/>
          <a:p>
            <a:pPr>
              <a:lnSpc>
                <a:spcPct val="70000"/>
              </a:lnSpc>
            </a:pPr>
            <a:r>
              <a:rPr lang="es-ES" sz="1800" b="1" dirty="0">
                <a:solidFill>
                  <a:schemeClr val="accent4"/>
                </a:solidFill>
                <a:cs typeface="Calibri"/>
              </a:rPr>
              <a:t>Percepci</a:t>
            </a:r>
            <a:r>
              <a:rPr lang="es-ES" b="1" dirty="0">
                <a:solidFill>
                  <a:schemeClr val="accent4"/>
                </a:solidFill>
                <a:cs typeface="Calibri"/>
              </a:rPr>
              <a:t>ón de riesgo</a:t>
            </a:r>
            <a:endParaRPr lang="es-ES" sz="1800" b="1" dirty="0">
              <a:solidFill>
                <a:schemeClr val="accent4"/>
              </a:solidFill>
              <a:latin typeface="Helvetica"/>
              <a:cs typeface="Helvetica"/>
            </a:endParaRPr>
          </a:p>
        </p:txBody>
      </p:sp>
      <p:sp>
        <p:nvSpPr>
          <p:cNvPr id="17" name="CuadroTexto 16">
            <a:extLst>
              <a:ext uri="{FF2B5EF4-FFF2-40B4-BE49-F238E27FC236}">
                <a16:creationId xmlns:a16="http://schemas.microsoft.com/office/drawing/2014/main" id="{38A27869-9BCC-00AD-3A33-171127F45215}"/>
              </a:ext>
            </a:extLst>
          </p:cNvPr>
          <p:cNvSpPr txBox="1"/>
          <p:nvPr/>
        </p:nvSpPr>
        <p:spPr>
          <a:xfrm>
            <a:off x="414563" y="4699879"/>
            <a:ext cx="8729437" cy="738664"/>
          </a:xfrm>
          <a:prstGeom prst="rect">
            <a:avLst/>
          </a:prstGeom>
          <a:noFill/>
        </p:spPr>
        <p:txBody>
          <a:bodyPr wrap="square">
            <a:spAutoFit/>
          </a:bodyPr>
          <a:lstStyle/>
          <a:p>
            <a:pPr algn="ctr"/>
            <a:r>
              <a:rPr lang="es-ES" sz="1400" i="1" dirty="0"/>
              <a:t>Considerando los hábitos de los conductores, en una escala de 1 a 7, donde 1 significa muy inseguro y 7 muy seguro, ¿cuán seguro se siente usted respecto del entorno vial cuando es pasajero de un vehículo?</a:t>
            </a:r>
            <a:br>
              <a:rPr lang="es-ES" sz="1400" i="1" dirty="0"/>
            </a:br>
            <a:r>
              <a:rPr lang="es-ES" sz="1400" dirty="0"/>
              <a:t>*1 a 4 = Inseguro/poco seguro; 5 a 7 = Algo seguro/muy seguro</a:t>
            </a:r>
            <a:endParaRPr lang="es-CL" sz="1400" dirty="0"/>
          </a:p>
        </p:txBody>
      </p:sp>
      <p:sp>
        <p:nvSpPr>
          <p:cNvPr id="10" name="CuadroTexto 9">
            <a:extLst>
              <a:ext uri="{FF2B5EF4-FFF2-40B4-BE49-F238E27FC236}">
                <a16:creationId xmlns:a16="http://schemas.microsoft.com/office/drawing/2014/main" id="{D2D4F871-C15F-35D1-8AF9-2965FD782A2E}"/>
              </a:ext>
            </a:extLst>
          </p:cNvPr>
          <p:cNvSpPr txBox="1"/>
          <p:nvPr/>
        </p:nvSpPr>
        <p:spPr>
          <a:xfrm>
            <a:off x="2467596" y="5504732"/>
            <a:ext cx="4623370" cy="307777"/>
          </a:xfrm>
          <a:prstGeom prst="rect">
            <a:avLst/>
          </a:prstGeom>
          <a:noFill/>
        </p:spPr>
        <p:txBody>
          <a:bodyPr wrap="square">
            <a:spAutoFit/>
          </a:bodyPr>
          <a:lstStyle/>
          <a:p>
            <a:pPr algn="ctr"/>
            <a:r>
              <a:rPr lang="es-CL" sz="1400" b="0" i="0" dirty="0">
                <a:solidFill>
                  <a:srgbClr val="201F1E"/>
                </a:solidFill>
                <a:effectLst/>
              </a:rPr>
              <a:t>Submuestra n= 1084</a:t>
            </a:r>
            <a:endParaRPr lang="es-CL" sz="1400" dirty="0"/>
          </a:p>
        </p:txBody>
      </p:sp>
      <p:sp>
        <p:nvSpPr>
          <p:cNvPr id="2" name="Marcador de número de diapositiva 1">
            <a:extLst>
              <a:ext uri="{FF2B5EF4-FFF2-40B4-BE49-F238E27FC236}">
                <a16:creationId xmlns:a16="http://schemas.microsoft.com/office/drawing/2014/main" id="{B6F3314F-F6B3-2C22-0078-B197B4C00A8D}"/>
              </a:ext>
            </a:extLst>
          </p:cNvPr>
          <p:cNvSpPr>
            <a:spLocks noGrp="1"/>
          </p:cNvSpPr>
          <p:nvPr>
            <p:ph type="sldNum" sz="quarter" idx="12"/>
          </p:nvPr>
        </p:nvSpPr>
        <p:spPr/>
        <p:txBody>
          <a:bodyPr/>
          <a:lstStyle/>
          <a:p>
            <a:fld id="{971615F9-C4C2-4477-B1D4-5259C923AF72}" type="slidenum">
              <a:rPr lang="es-CL" smtClean="0"/>
              <a:t>12</a:t>
            </a:fld>
            <a:endParaRPr lang="es-CL"/>
          </a:p>
        </p:txBody>
      </p:sp>
      <p:pic>
        <p:nvPicPr>
          <p:cNvPr id="4" name="Imagen 3">
            <a:extLst>
              <a:ext uri="{FF2B5EF4-FFF2-40B4-BE49-F238E27FC236}">
                <a16:creationId xmlns:a16="http://schemas.microsoft.com/office/drawing/2014/main" id="{618030D1-F30C-10B2-390F-13D2A9EE001B}"/>
              </a:ext>
            </a:extLst>
          </p:cNvPr>
          <p:cNvPicPr>
            <a:picLocks noChangeAspect="1"/>
          </p:cNvPicPr>
          <p:nvPr/>
        </p:nvPicPr>
        <p:blipFill>
          <a:blip r:embed="rId3"/>
          <a:stretch>
            <a:fillRect/>
          </a:stretch>
        </p:blipFill>
        <p:spPr>
          <a:xfrm>
            <a:off x="6803984" y="5846692"/>
            <a:ext cx="1476581" cy="1019317"/>
          </a:xfrm>
          <a:prstGeom prst="rect">
            <a:avLst/>
          </a:prstGeom>
        </p:spPr>
      </p:pic>
      <p:pic>
        <p:nvPicPr>
          <p:cNvPr id="6" name="Imagen 5">
            <a:extLst>
              <a:ext uri="{FF2B5EF4-FFF2-40B4-BE49-F238E27FC236}">
                <a16:creationId xmlns:a16="http://schemas.microsoft.com/office/drawing/2014/main" id="{C7D3093C-5873-6166-376B-342081B8B0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634" y="6538913"/>
            <a:ext cx="1819275" cy="238125"/>
          </a:xfrm>
          <a:prstGeom prst="rect">
            <a:avLst/>
          </a:prstGeom>
        </p:spPr>
      </p:pic>
      <p:pic>
        <p:nvPicPr>
          <p:cNvPr id="7" name="Imagen 6">
            <a:extLst>
              <a:ext uri="{FF2B5EF4-FFF2-40B4-BE49-F238E27FC236}">
                <a16:creationId xmlns:a16="http://schemas.microsoft.com/office/drawing/2014/main" id="{025F369C-CDF1-8A40-2575-DA3C549D25E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179967" y="1101708"/>
            <a:ext cx="7198628" cy="3598171"/>
          </a:xfrm>
          <a:prstGeom prst="rect">
            <a:avLst/>
          </a:prstGeom>
        </p:spPr>
      </p:pic>
    </p:spTree>
    <p:extLst>
      <p:ext uri="{BB962C8B-B14F-4D97-AF65-F5344CB8AC3E}">
        <p14:creationId xmlns:p14="http://schemas.microsoft.com/office/powerpoint/2010/main" val="2110698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0"/>
            <a:ext cx="9144000" cy="87376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70000"/>
              </a:lnSpc>
            </a:pPr>
            <a:r>
              <a:rPr lang="es-ES" sz="2400" b="1" dirty="0">
                <a:solidFill>
                  <a:schemeClr val="accent4"/>
                </a:solidFill>
                <a:cs typeface="Calibri"/>
              </a:rPr>
              <a:t>3. RESULTADOS</a:t>
            </a:r>
            <a:endParaRPr lang="es-ES" sz="2100" b="1" dirty="0">
              <a:solidFill>
                <a:schemeClr val="accent4"/>
              </a:solidFill>
              <a:latin typeface="Helvetica"/>
              <a:cs typeface="Helvetica"/>
            </a:endParaRPr>
          </a:p>
        </p:txBody>
      </p:sp>
      <p:sp>
        <p:nvSpPr>
          <p:cNvPr id="5" name="CuadroTexto 4">
            <a:extLst>
              <a:ext uri="{FF2B5EF4-FFF2-40B4-BE49-F238E27FC236}">
                <a16:creationId xmlns:a16="http://schemas.microsoft.com/office/drawing/2014/main" id="{305D8159-B9D8-F045-AFA5-8F8326FB0754}"/>
              </a:ext>
            </a:extLst>
          </p:cNvPr>
          <p:cNvSpPr txBox="1"/>
          <p:nvPr/>
        </p:nvSpPr>
        <p:spPr>
          <a:xfrm>
            <a:off x="277403" y="576884"/>
            <a:ext cx="4623370" cy="296876"/>
          </a:xfrm>
          <a:prstGeom prst="rect">
            <a:avLst/>
          </a:prstGeom>
          <a:noFill/>
        </p:spPr>
        <p:txBody>
          <a:bodyPr wrap="square">
            <a:spAutoFit/>
          </a:bodyPr>
          <a:lstStyle/>
          <a:p>
            <a:pPr>
              <a:lnSpc>
                <a:spcPct val="70000"/>
              </a:lnSpc>
            </a:pPr>
            <a:r>
              <a:rPr lang="es-ES" sz="1800" b="1" dirty="0">
                <a:solidFill>
                  <a:schemeClr val="accent4"/>
                </a:solidFill>
                <a:cs typeface="Calibri"/>
              </a:rPr>
              <a:t>Percepci</a:t>
            </a:r>
            <a:r>
              <a:rPr lang="es-ES" b="1" dirty="0">
                <a:solidFill>
                  <a:schemeClr val="accent4"/>
                </a:solidFill>
                <a:cs typeface="Calibri"/>
              </a:rPr>
              <a:t>ón de riesgo</a:t>
            </a:r>
            <a:endParaRPr lang="es-ES" sz="1800" b="1" dirty="0">
              <a:solidFill>
                <a:schemeClr val="accent4"/>
              </a:solidFill>
              <a:latin typeface="Helvetica"/>
              <a:cs typeface="Helvetica"/>
            </a:endParaRPr>
          </a:p>
        </p:txBody>
      </p:sp>
      <p:sp>
        <p:nvSpPr>
          <p:cNvPr id="17" name="CuadroTexto 16">
            <a:extLst>
              <a:ext uri="{FF2B5EF4-FFF2-40B4-BE49-F238E27FC236}">
                <a16:creationId xmlns:a16="http://schemas.microsoft.com/office/drawing/2014/main" id="{38A27869-9BCC-00AD-3A33-171127F45215}"/>
              </a:ext>
            </a:extLst>
          </p:cNvPr>
          <p:cNvSpPr txBox="1"/>
          <p:nvPr/>
        </p:nvSpPr>
        <p:spPr>
          <a:xfrm>
            <a:off x="414563" y="4620952"/>
            <a:ext cx="8729437" cy="738664"/>
          </a:xfrm>
          <a:prstGeom prst="rect">
            <a:avLst/>
          </a:prstGeom>
          <a:noFill/>
        </p:spPr>
        <p:txBody>
          <a:bodyPr wrap="square">
            <a:spAutoFit/>
          </a:bodyPr>
          <a:lstStyle/>
          <a:p>
            <a:pPr algn="ctr"/>
            <a:r>
              <a:rPr lang="es-ES" sz="1400" i="1" dirty="0"/>
              <a:t>Considerando los hábitos de los conductores, en una escala de 1 a 7, donde 1 significa muy inseguro y 7 muy seguro, ¿cuán seguro se siente usted respecto del entorno vial cuando es peatón?</a:t>
            </a:r>
            <a:br>
              <a:rPr lang="es-ES" sz="1400" i="1" dirty="0"/>
            </a:br>
            <a:r>
              <a:rPr lang="es-ES" sz="1400" dirty="0"/>
              <a:t>*1 a 4 = Inseguro/poco seguro; 5 a 7 = Algo seguro/muy seguro</a:t>
            </a:r>
            <a:endParaRPr lang="es-CL" sz="1400" dirty="0"/>
          </a:p>
        </p:txBody>
      </p:sp>
      <p:sp>
        <p:nvSpPr>
          <p:cNvPr id="10" name="CuadroTexto 9">
            <a:extLst>
              <a:ext uri="{FF2B5EF4-FFF2-40B4-BE49-F238E27FC236}">
                <a16:creationId xmlns:a16="http://schemas.microsoft.com/office/drawing/2014/main" id="{D2D4F871-C15F-35D1-8AF9-2965FD782A2E}"/>
              </a:ext>
            </a:extLst>
          </p:cNvPr>
          <p:cNvSpPr txBox="1"/>
          <p:nvPr/>
        </p:nvSpPr>
        <p:spPr>
          <a:xfrm>
            <a:off x="2467596" y="5396318"/>
            <a:ext cx="4623370" cy="307777"/>
          </a:xfrm>
          <a:prstGeom prst="rect">
            <a:avLst/>
          </a:prstGeom>
          <a:noFill/>
        </p:spPr>
        <p:txBody>
          <a:bodyPr wrap="square">
            <a:spAutoFit/>
          </a:bodyPr>
          <a:lstStyle/>
          <a:p>
            <a:pPr algn="ctr"/>
            <a:r>
              <a:rPr lang="es-CL" sz="1400" b="0" i="0" dirty="0">
                <a:solidFill>
                  <a:srgbClr val="201F1E"/>
                </a:solidFill>
                <a:effectLst/>
              </a:rPr>
              <a:t>Submuestra n= 1092</a:t>
            </a:r>
            <a:endParaRPr lang="es-CL" sz="1400" dirty="0"/>
          </a:p>
        </p:txBody>
      </p:sp>
      <p:sp>
        <p:nvSpPr>
          <p:cNvPr id="2" name="Marcador de número de diapositiva 1">
            <a:extLst>
              <a:ext uri="{FF2B5EF4-FFF2-40B4-BE49-F238E27FC236}">
                <a16:creationId xmlns:a16="http://schemas.microsoft.com/office/drawing/2014/main" id="{18E5EC0F-1FCE-02E6-E9E4-1E2B18BF78E6}"/>
              </a:ext>
            </a:extLst>
          </p:cNvPr>
          <p:cNvSpPr>
            <a:spLocks noGrp="1"/>
          </p:cNvSpPr>
          <p:nvPr>
            <p:ph type="sldNum" sz="quarter" idx="12"/>
          </p:nvPr>
        </p:nvSpPr>
        <p:spPr/>
        <p:txBody>
          <a:bodyPr/>
          <a:lstStyle/>
          <a:p>
            <a:fld id="{971615F9-C4C2-4477-B1D4-5259C923AF72}" type="slidenum">
              <a:rPr lang="es-CL" smtClean="0"/>
              <a:t>13</a:t>
            </a:fld>
            <a:endParaRPr lang="es-CL"/>
          </a:p>
        </p:txBody>
      </p:sp>
      <p:pic>
        <p:nvPicPr>
          <p:cNvPr id="3" name="Imagen 2">
            <a:extLst>
              <a:ext uri="{FF2B5EF4-FFF2-40B4-BE49-F238E27FC236}">
                <a16:creationId xmlns:a16="http://schemas.microsoft.com/office/drawing/2014/main" id="{02246C70-7520-DF75-8A1E-B7BE831B2833}"/>
              </a:ext>
            </a:extLst>
          </p:cNvPr>
          <p:cNvPicPr>
            <a:picLocks noChangeAspect="1"/>
          </p:cNvPicPr>
          <p:nvPr/>
        </p:nvPicPr>
        <p:blipFill>
          <a:blip r:embed="rId3"/>
          <a:stretch>
            <a:fillRect/>
          </a:stretch>
        </p:blipFill>
        <p:spPr>
          <a:xfrm>
            <a:off x="6803984" y="5846692"/>
            <a:ext cx="1476581" cy="1019317"/>
          </a:xfrm>
          <a:prstGeom prst="rect">
            <a:avLst/>
          </a:prstGeom>
        </p:spPr>
      </p:pic>
      <p:pic>
        <p:nvPicPr>
          <p:cNvPr id="6" name="Imagen 5">
            <a:extLst>
              <a:ext uri="{FF2B5EF4-FFF2-40B4-BE49-F238E27FC236}">
                <a16:creationId xmlns:a16="http://schemas.microsoft.com/office/drawing/2014/main" id="{821DF740-EC86-F5A5-A0D0-C6E716A919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634" y="6538913"/>
            <a:ext cx="1819275" cy="238125"/>
          </a:xfrm>
          <a:prstGeom prst="rect">
            <a:avLst/>
          </a:prstGeom>
        </p:spPr>
      </p:pic>
      <p:pic>
        <p:nvPicPr>
          <p:cNvPr id="7" name="Imagen 6">
            <a:extLst>
              <a:ext uri="{FF2B5EF4-FFF2-40B4-BE49-F238E27FC236}">
                <a16:creationId xmlns:a16="http://schemas.microsoft.com/office/drawing/2014/main" id="{46701903-4E29-4B16-B500-607C8AC0A99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81937" y="1022781"/>
            <a:ext cx="7198628" cy="3598171"/>
          </a:xfrm>
          <a:prstGeom prst="rect">
            <a:avLst/>
          </a:prstGeom>
        </p:spPr>
      </p:pic>
    </p:spTree>
    <p:extLst>
      <p:ext uri="{BB962C8B-B14F-4D97-AF65-F5344CB8AC3E}">
        <p14:creationId xmlns:p14="http://schemas.microsoft.com/office/powerpoint/2010/main" val="1513374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0"/>
            <a:ext cx="9144000" cy="87376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70000"/>
              </a:lnSpc>
            </a:pPr>
            <a:r>
              <a:rPr lang="es-ES" sz="2400" b="1" dirty="0">
                <a:solidFill>
                  <a:schemeClr val="accent4"/>
                </a:solidFill>
                <a:cs typeface="Calibri"/>
              </a:rPr>
              <a:t>3. RESULTADOS</a:t>
            </a:r>
            <a:endParaRPr lang="es-ES" sz="2100" b="1" dirty="0">
              <a:solidFill>
                <a:schemeClr val="accent4"/>
              </a:solidFill>
              <a:latin typeface="Helvetica"/>
              <a:cs typeface="Helvetica"/>
            </a:endParaRPr>
          </a:p>
        </p:txBody>
      </p:sp>
      <p:sp>
        <p:nvSpPr>
          <p:cNvPr id="5" name="CuadroTexto 4">
            <a:extLst>
              <a:ext uri="{FF2B5EF4-FFF2-40B4-BE49-F238E27FC236}">
                <a16:creationId xmlns:a16="http://schemas.microsoft.com/office/drawing/2014/main" id="{305D8159-B9D8-F045-AFA5-8F8326FB0754}"/>
              </a:ext>
            </a:extLst>
          </p:cNvPr>
          <p:cNvSpPr txBox="1"/>
          <p:nvPr/>
        </p:nvSpPr>
        <p:spPr>
          <a:xfrm>
            <a:off x="277403" y="576884"/>
            <a:ext cx="4623370" cy="296876"/>
          </a:xfrm>
          <a:prstGeom prst="rect">
            <a:avLst/>
          </a:prstGeom>
          <a:noFill/>
        </p:spPr>
        <p:txBody>
          <a:bodyPr wrap="square">
            <a:spAutoFit/>
          </a:bodyPr>
          <a:lstStyle/>
          <a:p>
            <a:pPr>
              <a:lnSpc>
                <a:spcPct val="70000"/>
              </a:lnSpc>
            </a:pPr>
            <a:r>
              <a:rPr lang="es-ES" sz="1800" b="1" dirty="0">
                <a:solidFill>
                  <a:schemeClr val="accent4"/>
                </a:solidFill>
                <a:cs typeface="Calibri"/>
              </a:rPr>
              <a:t>Percepci</a:t>
            </a:r>
            <a:r>
              <a:rPr lang="es-ES" b="1" dirty="0">
                <a:solidFill>
                  <a:schemeClr val="accent4"/>
                </a:solidFill>
                <a:cs typeface="Calibri"/>
              </a:rPr>
              <a:t>ón de riesgo</a:t>
            </a:r>
            <a:endParaRPr lang="es-ES" sz="1800" b="1" dirty="0">
              <a:solidFill>
                <a:schemeClr val="accent4"/>
              </a:solidFill>
              <a:latin typeface="Helvetica"/>
              <a:cs typeface="Helvetica"/>
            </a:endParaRPr>
          </a:p>
        </p:txBody>
      </p:sp>
      <p:sp>
        <p:nvSpPr>
          <p:cNvPr id="17" name="CuadroTexto 16">
            <a:extLst>
              <a:ext uri="{FF2B5EF4-FFF2-40B4-BE49-F238E27FC236}">
                <a16:creationId xmlns:a16="http://schemas.microsoft.com/office/drawing/2014/main" id="{38A27869-9BCC-00AD-3A33-171127F45215}"/>
              </a:ext>
            </a:extLst>
          </p:cNvPr>
          <p:cNvSpPr txBox="1"/>
          <p:nvPr/>
        </p:nvSpPr>
        <p:spPr>
          <a:xfrm>
            <a:off x="414563" y="4942292"/>
            <a:ext cx="8729437" cy="738664"/>
          </a:xfrm>
          <a:prstGeom prst="rect">
            <a:avLst/>
          </a:prstGeom>
          <a:noFill/>
        </p:spPr>
        <p:txBody>
          <a:bodyPr wrap="square">
            <a:spAutoFit/>
          </a:bodyPr>
          <a:lstStyle/>
          <a:p>
            <a:pPr algn="ctr"/>
            <a:r>
              <a:rPr lang="es-ES" sz="1400" i="1" dirty="0"/>
              <a:t>Considerando los hábitos de los conductores, en una escala de 1 a 7, donde 1 significa muy inseguro y 7 muy seguro, ¿cuán seguro se siente usted respecto del entorno vial cuando es peatón?</a:t>
            </a:r>
            <a:br>
              <a:rPr lang="es-ES" sz="1400" i="1" dirty="0"/>
            </a:br>
            <a:r>
              <a:rPr lang="es-ES" sz="1400" dirty="0"/>
              <a:t>*1 a 4 = Inseguro/poco seguro; 5 a 7 = Algo seguro/muy seguro</a:t>
            </a:r>
            <a:endParaRPr lang="es-CL" sz="1400" dirty="0"/>
          </a:p>
        </p:txBody>
      </p:sp>
      <p:sp>
        <p:nvSpPr>
          <p:cNvPr id="10" name="CuadroTexto 9">
            <a:extLst>
              <a:ext uri="{FF2B5EF4-FFF2-40B4-BE49-F238E27FC236}">
                <a16:creationId xmlns:a16="http://schemas.microsoft.com/office/drawing/2014/main" id="{D2D4F871-C15F-35D1-8AF9-2965FD782A2E}"/>
              </a:ext>
            </a:extLst>
          </p:cNvPr>
          <p:cNvSpPr txBox="1"/>
          <p:nvPr/>
        </p:nvSpPr>
        <p:spPr>
          <a:xfrm>
            <a:off x="2467595" y="5643732"/>
            <a:ext cx="4623370" cy="307777"/>
          </a:xfrm>
          <a:prstGeom prst="rect">
            <a:avLst/>
          </a:prstGeom>
          <a:noFill/>
        </p:spPr>
        <p:txBody>
          <a:bodyPr wrap="square">
            <a:spAutoFit/>
          </a:bodyPr>
          <a:lstStyle/>
          <a:p>
            <a:pPr algn="ctr"/>
            <a:r>
              <a:rPr lang="es-CL" sz="1400" b="0" i="0" dirty="0">
                <a:solidFill>
                  <a:srgbClr val="201F1E"/>
                </a:solidFill>
                <a:effectLst/>
              </a:rPr>
              <a:t>Submuestra n= 1092</a:t>
            </a:r>
            <a:endParaRPr lang="es-CL" sz="1400" dirty="0"/>
          </a:p>
        </p:txBody>
      </p:sp>
      <p:pic>
        <p:nvPicPr>
          <p:cNvPr id="6" name="Imagen 5">
            <a:extLst>
              <a:ext uri="{FF2B5EF4-FFF2-40B4-BE49-F238E27FC236}">
                <a16:creationId xmlns:a16="http://schemas.microsoft.com/office/drawing/2014/main" id="{A043CDC0-7106-FE45-71B6-CAF5BD9DCC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0755" y="3574114"/>
            <a:ext cx="120202" cy="132222"/>
          </a:xfrm>
          <a:prstGeom prst="rect">
            <a:avLst/>
          </a:prstGeom>
        </p:spPr>
      </p:pic>
      <p:pic>
        <p:nvPicPr>
          <p:cNvPr id="7" name="Imagen 6">
            <a:extLst>
              <a:ext uri="{FF2B5EF4-FFF2-40B4-BE49-F238E27FC236}">
                <a16:creationId xmlns:a16="http://schemas.microsoft.com/office/drawing/2014/main" id="{0791DBA5-385D-DDB0-74D2-87F2488C91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5615" y="1862730"/>
            <a:ext cx="120202" cy="132222"/>
          </a:xfrm>
          <a:prstGeom prst="rect">
            <a:avLst/>
          </a:prstGeom>
        </p:spPr>
      </p:pic>
      <p:sp>
        <p:nvSpPr>
          <p:cNvPr id="2" name="CuadroTexto 1">
            <a:extLst>
              <a:ext uri="{FF2B5EF4-FFF2-40B4-BE49-F238E27FC236}">
                <a16:creationId xmlns:a16="http://schemas.microsoft.com/office/drawing/2014/main" id="{4FA89A20-4090-BD18-24D0-EB219285ED36}"/>
              </a:ext>
            </a:extLst>
          </p:cNvPr>
          <p:cNvSpPr txBox="1"/>
          <p:nvPr/>
        </p:nvSpPr>
        <p:spPr>
          <a:xfrm>
            <a:off x="2812224" y="5963356"/>
            <a:ext cx="4623370" cy="307777"/>
          </a:xfrm>
          <a:prstGeom prst="rect">
            <a:avLst/>
          </a:prstGeom>
          <a:noFill/>
        </p:spPr>
        <p:txBody>
          <a:bodyPr wrap="square">
            <a:spAutoFit/>
          </a:bodyPr>
          <a:lstStyle/>
          <a:p>
            <a:r>
              <a:rPr lang="es-CL" sz="1400" b="0" i="0" dirty="0">
                <a:solidFill>
                  <a:srgbClr val="201F1E"/>
                </a:solidFill>
                <a:effectLst/>
              </a:rPr>
              <a:t>*Diferencias significativas a un 95% de confianza</a:t>
            </a:r>
          </a:p>
        </p:txBody>
      </p:sp>
      <p:sp>
        <p:nvSpPr>
          <p:cNvPr id="4" name="Marcador de número de diapositiva 3">
            <a:extLst>
              <a:ext uri="{FF2B5EF4-FFF2-40B4-BE49-F238E27FC236}">
                <a16:creationId xmlns:a16="http://schemas.microsoft.com/office/drawing/2014/main" id="{AB17CF03-55CA-BF15-8C85-0A36A174D6C4}"/>
              </a:ext>
            </a:extLst>
          </p:cNvPr>
          <p:cNvSpPr>
            <a:spLocks noGrp="1"/>
          </p:cNvSpPr>
          <p:nvPr>
            <p:ph type="sldNum" sz="quarter" idx="12"/>
          </p:nvPr>
        </p:nvSpPr>
        <p:spPr/>
        <p:txBody>
          <a:bodyPr/>
          <a:lstStyle/>
          <a:p>
            <a:fld id="{971615F9-C4C2-4477-B1D4-5259C923AF72}" type="slidenum">
              <a:rPr lang="es-CL" smtClean="0"/>
              <a:t>14</a:t>
            </a:fld>
            <a:endParaRPr lang="es-CL"/>
          </a:p>
        </p:txBody>
      </p:sp>
      <p:pic>
        <p:nvPicPr>
          <p:cNvPr id="8" name="Imagen 7">
            <a:extLst>
              <a:ext uri="{FF2B5EF4-FFF2-40B4-BE49-F238E27FC236}">
                <a16:creationId xmlns:a16="http://schemas.microsoft.com/office/drawing/2014/main" id="{17D2CB42-51FF-2CA6-1D70-53AC6FABF64A}"/>
              </a:ext>
            </a:extLst>
          </p:cNvPr>
          <p:cNvPicPr>
            <a:picLocks noChangeAspect="1"/>
          </p:cNvPicPr>
          <p:nvPr/>
        </p:nvPicPr>
        <p:blipFill>
          <a:blip r:embed="rId4"/>
          <a:stretch>
            <a:fillRect/>
          </a:stretch>
        </p:blipFill>
        <p:spPr>
          <a:xfrm>
            <a:off x="6803984" y="5846692"/>
            <a:ext cx="1476581" cy="1019317"/>
          </a:xfrm>
          <a:prstGeom prst="rect">
            <a:avLst/>
          </a:prstGeom>
        </p:spPr>
      </p:pic>
      <p:pic>
        <p:nvPicPr>
          <p:cNvPr id="11" name="Imagen 10">
            <a:extLst>
              <a:ext uri="{FF2B5EF4-FFF2-40B4-BE49-F238E27FC236}">
                <a16:creationId xmlns:a16="http://schemas.microsoft.com/office/drawing/2014/main" id="{7703B3A8-B27B-75A4-5917-2780C7E382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634" y="6538913"/>
            <a:ext cx="1819275" cy="238125"/>
          </a:xfrm>
          <a:prstGeom prst="rect">
            <a:avLst/>
          </a:prstGeom>
        </p:spPr>
      </p:pic>
      <p:pic>
        <p:nvPicPr>
          <p:cNvPr id="13" name="Imagen 12" descr="Gráfico, Gráfico en cascada&#10;&#10;Descripción generada automáticamente">
            <a:extLst>
              <a:ext uri="{FF2B5EF4-FFF2-40B4-BE49-F238E27FC236}">
                <a16:creationId xmlns:a16="http://schemas.microsoft.com/office/drawing/2014/main" id="{ED759A85-06E8-A25C-E0EE-FA75D70EDB0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91768" y="958978"/>
            <a:ext cx="5418009" cy="4063937"/>
          </a:xfrm>
          <a:prstGeom prst="rect">
            <a:avLst/>
          </a:prstGeom>
        </p:spPr>
      </p:pic>
    </p:spTree>
    <p:extLst>
      <p:ext uri="{BB962C8B-B14F-4D97-AF65-F5344CB8AC3E}">
        <p14:creationId xmlns:p14="http://schemas.microsoft.com/office/powerpoint/2010/main" val="17040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0"/>
            <a:ext cx="9144000" cy="87376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70000"/>
              </a:lnSpc>
            </a:pPr>
            <a:r>
              <a:rPr lang="es-ES" sz="2400" b="1" dirty="0">
                <a:solidFill>
                  <a:schemeClr val="accent4"/>
                </a:solidFill>
                <a:cs typeface="Calibri"/>
              </a:rPr>
              <a:t>3. RESULTADOS</a:t>
            </a:r>
            <a:endParaRPr lang="es-ES" sz="2100" b="1" dirty="0">
              <a:solidFill>
                <a:schemeClr val="accent4"/>
              </a:solidFill>
              <a:latin typeface="Helvetica"/>
              <a:cs typeface="Helvetica"/>
            </a:endParaRPr>
          </a:p>
        </p:txBody>
      </p:sp>
      <p:sp>
        <p:nvSpPr>
          <p:cNvPr id="5" name="CuadroTexto 4">
            <a:extLst>
              <a:ext uri="{FF2B5EF4-FFF2-40B4-BE49-F238E27FC236}">
                <a16:creationId xmlns:a16="http://schemas.microsoft.com/office/drawing/2014/main" id="{305D8159-B9D8-F045-AFA5-8F8326FB0754}"/>
              </a:ext>
            </a:extLst>
          </p:cNvPr>
          <p:cNvSpPr txBox="1"/>
          <p:nvPr/>
        </p:nvSpPr>
        <p:spPr>
          <a:xfrm>
            <a:off x="277403" y="576884"/>
            <a:ext cx="4623370" cy="296876"/>
          </a:xfrm>
          <a:prstGeom prst="rect">
            <a:avLst/>
          </a:prstGeom>
          <a:noFill/>
        </p:spPr>
        <p:txBody>
          <a:bodyPr wrap="square">
            <a:spAutoFit/>
          </a:bodyPr>
          <a:lstStyle/>
          <a:p>
            <a:pPr>
              <a:lnSpc>
                <a:spcPct val="70000"/>
              </a:lnSpc>
            </a:pPr>
            <a:r>
              <a:rPr lang="es-ES" sz="1800" b="1" dirty="0">
                <a:solidFill>
                  <a:schemeClr val="accent4"/>
                </a:solidFill>
                <a:cs typeface="Calibri"/>
              </a:rPr>
              <a:t>Percepci</a:t>
            </a:r>
            <a:r>
              <a:rPr lang="es-ES" b="1" dirty="0">
                <a:solidFill>
                  <a:schemeClr val="accent4"/>
                </a:solidFill>
                <a:cs typeface="Calibri"/>
              </a:rPr>
              <a:t>ón de riesgo</a:t>
            </a:r>
            <a:endParaRPr lang="es-ES" sz="1800" b="1" dirty="0">
              <a:solidFill>
                <a:schemeClr val="accent4"/>
              </a:solidFill>
              <a:latin typeface="Helvetica"/>
              <a:cs typeface="Helvetica"/>
            </a:endParaRPr>
          </a:p>
        </p:txBody>
      </p:sp>
      <p:sp>
        <p:nvSpPr>
          <p:cNvPr id="17" name="CuadroTexto 16">
            <a:extLst>
              <a:ext uri="{FF2B5EF4-FFF2-40B4-BE49-F238E27FC236}">
                <a16:creationId xmlns:a16="http://schemas.microsoft.com/office/drawing/2014/main" id="{38A27869-9BCC-00AD-3A33-171127F45215}"/>
              </a:ext>
            </a:extLst>
          </p:cNvPr>
          <p:cNvSpPr txBox="1"/>
          <p:nvPr/>
        </p:nvSpPr>
        <p:spPr>
          <a:xfrm>
            <a:off x="414563" y="5324040"/>
            <a:ext cx="8729437" cy="523220"/>
          </a:xfrm>
          <a:prstGeom prst="rect">
            <a:avLst/>
          </a:prstGeom>
          <a:noFill/>
        </p:spPr>
        <p:txBody>
          <a:bodyPr wrap="square">
            <a:spAutoFit/>
          </a:bodyPr>
          <a:lstStyle/>
          <a:p>
            <a:pPr algn="ctr"/>
            <a:r>
              <a:rPr lang="es-ES" sz="1400" i="1" dirty="0"/>
              <a:t>¿Cuáles de los siguientes factores influye cuando se siente inseguro en calles, autopistas o carreteras?</a:t>
            </a:r>
            <a:br>
              <a:rPr lang="es-ES" sz="1400" i="1" dirty="0"/>
            </a:br>
            <a:endParaRPr lang="es-CL" sz="1400" dirty="0"/>
          </a:p>
        </p:txBody>
      </p:sp>
      <p:sp>
        <p:nvSpPr>
          <p:cNvPr id="10" name="CuadroTexto 9">
            <a:extLst>
              <a:ext uri="{FF2B5EF4-FFF2-40B4-BE49-F238E27FC236}">
                <a16:creationId xmlns:a16="http://schemas.microsoft.com/office/drawing/2014/main" id="{D2D4F871-C15F-35D1-8AF9-2965FD782A2E}"/>
              </a:ext>
            </a:extLst>
          </p:cNvPr>
          <p:cNvSpPr txBox="1"/>
          <p:nvPr/>
        </p:nvSpPr>
        <p:spPr>
          <a:xfrm>
            <a:off x="2467596" y="6062704"/>
            <a:ext cx="4623370" cy="307777"/>
          </a:xfrm>
          <a:prstGeom prst="rect">
            <a:avLst/>
          </a:prstGeom>
          <a:noFill/>
        </p:spPr>
        <p:txBody>
          <a:bodyPr wrap="square">
            <a:spAutoFit/>
          </a:bodyPr>
          <a:lstStyle/>
          <a:p>
            <a:pPr algn="ctr"/>
            <a:r>
              <a:rPr lang="es-CL" sz="1400" b="0" i="0" dirty="0">
                <a:solidFill>
                  <a:srgbClr val="201F1E"/>
                </a:solidFill>
                <a:effectLst/>
              </a:rPr>
              <a:t>Submuestra n= 1087</a:t>
            </a:r>
            <a:endParaRPr lang="es-CL" sz="1400" dirty="0"/>
          </a:p>
        </p:txBody>
      </p:sp>
      <p:pic>
        <p:nvPicPr>
          <p:cNvPr id="6" name="Imagen 5">
            <a:extLst>
              <a:ext uri="{FF2B5EF4-FFF2-40B4-BE49-F238E27FC236}">
                <a16:creationId xmlns:a16="http://schemas.microsoft.com/office/drawing/2014/main" id="{A043CDC0-7106-FE45-71B6-CAF5BD9DCC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0755" y="4030451"/>
            <a:ext cx="120202" cy="132222"/>
          </a:xfrm>
          <a:prstGeom prst="rect">
            <a:avLst/>
          </a:prstGeom>
        </p:spPr>
      </p:pic>
      <p:pic>
        <p:nvPicPr>
          <p:cNvPr id="7" name="Imagen 6">
            <a:extLst>
              <a:ext uri="{FF2B5EF4-FFF2-40B4-BE49-F238E27FC236}">
                <a16:creationId xmlns:a16="http://schemas.microsoft.com/office/drawing/2014/main" id="{0791DBA5-385D-DDB0-74D2-87F2488C91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5615" y="2319930"/>
            <a:ext cx="120202" cy="132222"/>
          </a:xfrm>
          <a:prstGeom prst="rect">
            <a:avLst/>
          </a:prstGeom>
        </p:spPr>
      </p:pic>
      <p:pic>
        <p:nvPicPr>
          <p:cNvPr id="11" name="Imagen 10">
            <a:extLst>
              <a:ext uri="{FF2B5EF4-FFF2-40B4-BE49-F238E27FC236}">
                <a16:creationId xmlns:a16="http://schemas.microsoft.com/office/drawing/2014/main" id="{86F527C9-9D5E-BF3B-F4A8-83BE0571FD72}"/>
              </a:ext>
            </a:extLst>
          </p:cNvPr>
          <p:cNvPicPr>
            <a:picLocks noChangeAspect="1"/>
          </p:cNvPicPr>
          <p:nvPr/>
        </p:nvPicPr>
        <p:blipFill>
          <a:blip r:embed="rId4"/>
          <a:stretch>
            <a:fillRect/>
          </a:stretch>
        </p:blipFill>
        <p:spPr>
          <a:xfrm>
            <a:off x="2062715" y="4701801"/>
            <a:ext cx="443943" cy="182334"/>
          </a:xfrm>
          <a:prstGeom prst="rect">
            <a:avLst/>
          </a:prstGeom>
        </p:spPr>
      </p:pic>
      <p:sp>
        <p:nvSpPr>
          <p:cNvPr id="2" name="Marcador de número de diapositiva 1">
            <a:extLst>
              <a:ext uri="{FF2B5EF4-FFF2-40B4-BE49-F238E27FC236}">
                <a16:creationId xmlns:a16="http://schemas.microsoft.com/office/drawing/2014/main" id="{C568695A-BAF7-42A8-FF90-86A4204D2F74}"/>
              </a:ext>
            </a:extLst>
          </p:cNvPr>
          <p:cNvSpPr>
            <a:spLocks noGrp="1"/>
          </p:cNvSpPr>
          <p:nvPr>
            <p:ph type="sldNum" sz="quarter" idx="12"/>
          </p:nvPr>
        </p:nvSpPr>
        <p:spPr/>
        <p:txBody>
          <a:bodyPr/>
          <a:lstStyle/>
          <a:p>
            <a:fld id="{971615F9-C4C2-4477-B1D4-5259C923AF72}" type="slidenum">
              <a:rPr lang="es-CL" smtClean="0"/>
              <a:t>15</a:t>
            </a:fld>
            <a:endParaRPr lang="es-CL"/>
          </a:p>
        </p:txBody>
      </p:sp>
      <p:pic>
        <p:nvPicPr>
          <p:cNvPr id="3" name="Imagen 2">
            <a:extLst>
              <a:ext uri="{FF2B5EF4-FFF2-40B4-BE49-F238E27FC236}">
                <a16:creationId xmlns:a16="http://schemas.microsoft.com/office/drawing/2014/main" id="{E571040E-A77B-FA93-C85E-6A1F0F5CF211}"/>
              </a:ext>
            </a:extLst>
          </p:cNvPr>
          <p:cNvPicPr>
            <a:picLocks noChangeAspect="1"/>
          </p:cNvPicPr>
          <p:nvPr/>
        </p:nvPicPr>
        <p:blipFill>
          <a:blip r:embed="rId5"/>
          <a:stretch>
            <a:fillRect/>
          </a:stretch>
        </p:blipFill>
        <p:spPr>
          <a:xfrm>
            <a:off x="6803984" y="5846692"/>
            <a:ext cx="1476581" cy="1019317"/>
          </a:xfrm>
          <a:prstGeom prst="rect">
            <a:avLst/>
          </a:prstGeom>
        </p:spPr>
      </p:pic>
      <p:pic>
        <p:nvPicPr>
          <p:cNvPr id="8" name="Imagen 7">
            <a:extLst>
              <a:ext uri="{FF2B5EF4-FFF2-40B4-BE49-F238E27FC236}">
                <a16:creationId xmlns:a16="http://schemas.microsoft.com/office/drawing/2014/main" id="{F793909E-E5D5-5208-855B-EA1DFE02D2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634" y="6538913"/>
            <a:ext cx="1819275" cy="238125"/>
          </a:xfrm>
          <a:prstGeom prst="rect">
            <a:avLst/>
          </a:prstGeom>
        </p:spPr>
      </p:pic>
      <p:pic>
        <p:nvPicPr>
          <p:cNvPr id="12" name="Imagen 11">
            <a:extLst>
              <a:ext uri="{FF2B5EF4-FFF2-40B4-BE49-F238E27FC236}">
                <a16:creationId xmlns:a16="http://schemas.microsoft.com/office/drawing/2014/main" id="{105B60EE-C581-CE9C-D7AA-E62166AF8AE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14033" y="1450645"/>
            <a:ext cx="7915933" cy="3956710"/>
          </a:xfrm>
          <a:prstGeom prst="rect">
            <a:avLst/>
          </a:prstGeom>
        </p:spPr>
      </p:pic>
      <p:pic>
        <p:nvPicPr>
          <p:cNvPr id="16" name="Imagen 15">
            <a:extLst>
              <a:ext uri="{FF2B5EF4-FFF2-40B4-BE49-F238E27FC236}">
                <a16:creationId xmlns:a16="http://schemas.microsoft.com/office/drawing/2014/main" id="{B631EB38-761F-FD18-8F20-15B6795326BF}"/>
              </a:ext>
            </a:extLst>
          </p:cNvPr>
          <p:cNvPicPr>
            <a:picLocks noChangeAspect="1"/>
          </p:cNvPicPr>
          <p:nvPr/>
        </p:nvPicPr>
        <p:blipFill>
          <a:blip r:embed="rId8"/>
          <a:stretch>
            <a:fillRect/>
          </a:stretch>
        </p:blipFill>
        <p:spPr>
          <a:xfrm>
            <a:off x="2846567" y="4649781"/>
            <a:ext cx="758143" cy="379072"/>
          </a:xfrm>
          <a:prstGeom prst="rect">
            <a:avLst/>
          </a:prstGeom>
        </p:spPr>
      </p:pic>
    </p:spTree>
    <p:extLst>
      <p:ext uri="{BB962C8B-B14F-4D97-AF65-F5344CB8AC3E}">
        <p14:creationId xmlns:p14="http://schemas.microsoft.com/office/powerpoint/2010/main" val="3408685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0"/>
            <a:ext cx="9144000" cy="87376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70000"/>
              </a:lnSpc>
            </a:pPr>
            <a:r>
              <a:rPr lang="es-ES" sz="2400" b="1" dirty="0">
                <a:solidFill>
                  <a:schemeClr val="accent4"/>
                </a:solidFill>
                <a:cs typeface="Calibri"/>
              </a:rPr>
              <a:t>3. RESULTADOS</a:t>
            </a:r>
            <a:endParaRPr lang="es-ES" sz="2100" b="1" dirty="0">
              <a:solidFill>
                <a:schemeClr val="accent4"/>
              </a:solidFill>
              <a:latin typeface="Helvetica"/>
              <a:cs typeface="Helvetica"/>
            </a:endParaRPr>
          </a:p>
        </p:txBody>
      </p:sp>
      <p:sp>
        <p:nvSpPr>
          <p:cNvPr id="5" name="CuadroTexto 4">
            <a:extLst>
              <a:ext uri="{FF2B5EF4-FFF2-40B4-BE49-F238E27FC236}">
                <a16:creationId xmlns:a16="http://schemas.microsoft.com/office/drawing/2014/main" id="{305D8159-B9D8-F045-AFA5-8F8326FB0754}"/>
              </a:ext>
            </a:extLst>
          </p:cNvPr>
          <p:cNvSpPr txBox="1"/>
          <p:nvPr/>
        </p:nvSpPr>
        <p:spPr>
          <a:xfrm>
            <a:off x="277403" y="576884"/>
            <a:ext cx="4623370" cy="296876"/>
          </a:xfrm>
          <a:prstGeom prst="rect">
            <a:avLst/>
          </a:prstGeom>
          <a:noFill/>
        </p:spPr>
        <p:txBody>
          <a:bodyPr wrap="square">
            <a:spAutoFit/>
          </a:bodyPr>
          <a:lstStyle/>
          <a:p>
            <a:pPr>
              <a:lnSpc>
                <a:spcPct val="70000"/>
              </a:lnSpc>
            </a:pPr>
            <a:r>
              <a:rPr lang="es-ES" sz="1800" b="1" dirty="0">
                <a:solidFill>
                  <a:schemeClr val="accent4"/>
                </a:solidFill>
                <a:cs typeface="Calibri"/>
              </a:rPr>
              <a:t>Percepci</a:t>
            </a:r>
            <a:r>
              <a:rPr lang="es-ES" b="1" dirty="0">
                <a:solidFill>
                  <a:schemeClr val="accent4"/>
                </a:solidFill>
                <a:cs typeface="Calibri"/>
              </a:rPr>
              <a:t>ón de riesgo - Conclusiones</a:t>
            </a:r>
            <a:endParaRPr lang="es-ES" sz="1800" b="1" dirty="0">
              <a:solidFill>
                <a:schemeClr val="accent4"/>
              </a:solidFill>
              <a:latin typeface="Helvetica"/>
              <a:cs typeface="Helvetica"/>
            </a:endParaRPr>
          </a:p>
        </p:txBody>
      </p:sp>
      <p:pic>
        <p:nvPicPr>
          <p:cNvPr id="11" name="Imagen 10">
            <a:extLst>
              <a:ext uri="{FF2B5EF4-FFF2-40B4-BE49-F238E27FC236}">
                <a16:creationId xmlns:a16="http://schemas.microsoft.com/office/drawing/2014/main" id="{86F527C9-9D5E-BF3B-F4A8-83BE0571FD72}"/>
              </a:ext>
            </a:extLst>
          </p:cNvPr>
          <p:cNvPicPr>
            <a:picLocks noChangeAspect="1"/>
          </p:cNvPicPr>
          <p:nvPr/>
        </p:nvPicPr>
        <p:blipFill>
          <a:blip r:embed="rId3"/>
          <a:stretch>
            <a:fillRect/>
          </a:stretch>
        </p:blipFill>
        <p:spPr>
          <a:xfrm>
            <a:off x="2062715" y="4701801"/>
            <a:ext cx="443943" cy="182334"/>
          </a:xfrm>
          <a:prstGeom prst="rect">
            <a:avLst/>
          </a:prstGeom>
        </p:spPr>
      </p:pic>
      <p:sp>
        <p:nvSpPr>
          <p:cNvPr id="2" name="Marcador de número de diapositiva 1">
            <a:extLst>
              <a:ext uri="{FF2B5EF4-FFF2-40B4-BE49-F238E27FC236}">
                <a16:creationId xmlns:a16="http://schemas.microsoft.com/office/drawing/2014/main" id="{C568695A-BAF7-42A8-FF90-86A4204D2F74}"/>
              </a:ext>
            </a:extLst>
          </p:cNvPr>
          <p:cNvSpPr>
            <a:spLocks noGrp="1"/>
          </p:cNvSpPr>
          <p:nvPr>
            <p:ph type="sldNum" sz="quarter" idx="12"/>
          </p:nvPr>
        </p:nvSpPr>
        <p:spPr/>
        <p:txBody>
          <a:bodyPr/>
          <a:lstStyle/>
          <a:p>
            <a:fld id="{971615F9-C4C2-4477-B1D4-5259C923AF72}" type="slidenum">
              <a:rPr lang="es-CL" smtClean="0"/>
              <a:t>16</a:t>
            </a:fld>
            <a:endParaRPr lang="es-CL"/>
          </a:p>
        </p:txBody>
      </p:sp>
      <p:pic>
        <p:nvPicPr>
          <p:cNvPr id="3" name="Imagen 2">
            <a:extLst>
              <a:ext uri="{FF2B5EF4-FFF2-40B4-BE49-F238E27FC236}">
                <a16:creationId xmlns:a16="http://schemas.microsoft.com/office/drawing/2014/main" id="{E571040E-A77B-FA93-C85E-6A1F0F5CF211}"/>
              </a:ext>
            </a:extLst>
          </p:cNvPr>
          <p:cNvPicPr>
            <a:picLocks noChangeAspect="1"/>
          </p:cNvPicPr>
          <p:nvPr/>
        </p:nvPicPr>
        <p:blipFill>
          <a:blip r:embed="rId4"/>
          <a:stretch>
            <a:fillRect/>
          </a:stretch>
        </p:blipFill>
        <p:spPr>
          <a:xfrm>
            <a:off x="6803984" y="5846692"/>
            <a:ext cx="1476581" cy="1019317"/>
          </a:xfrm>
          <a:prstGeom prst="rect">
            <a:avLst/>
          </a:prstGeom>
        </p:spPr>
      </p:pic>
      <p:pic>
        <p:nvPicPr>
          <p:cNvPr id="8" name="Imagen 7">
            <a:extLst>
              <a:ext uri="{FF2B5EF4-FFF2-40B4-BE49-F238E27FC236}">
                <a16:creationId xmlns:a16="http://schemas.microsoft.com/office/drawing/2014/main" id="{F793909E-E5D5-5208-855B-EA1DFE02D2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634" y="6538913"/>
            <a:ext cx="1819275" cy="238125"/>
          </a:xfrm>
          <a:prstGeom prst="rect">
            <a:avLst/>
          </a:prstGeom>
        </p:spPr>
      </p:pic>
      <p:sp>
        <p:nvSpPr>
          <p:cNvPr id="12" name="CuadroTexto 11">
            <a:extLst>
              <a:ext uri="{FF2B5EF4-FFF2-40B4-BE49-F238E27FC236}">
                <a16:creationId xmlns:a16="http://schemas.microsoft.com/office/drawing/2014/main" id="{98750159-1C20-93A3-504D-E8A73FC72110}"/>
              </a:ext>
            </a:extLst>
          </p:cNvPr>
          <p:cNvSpPr txBox="1"/>
          <p:nvPr/>
        </p:nvSpPr>
        <p:spPr>
          <a:xfrm>
            <a:off x="360293" y="1746862"/>
            <a:ext cx="8423414" cy="3970318"/>
          </a:xfrm>
          <a:prstGeom prst="rect">
            <a:avLst/>
          </a:prstGeom>
          <a:noFill/>
        </p:spPr>
        <p:txBody>
          <a:bodyPr wrap="square">
            <a:spAutoFit/>
          </a:bodyPr>
          <a:lstStyle/>
          <a:p>
            <a:pPr marL="285750" indent="-285750" algn="just">
              <a:buFont typeface="Arial" panose="020B0604020202020204" pitchFamily="34" charset="0"/>
              <a:buChar char="•"/>
            </a:pPr>
            <a:r>
              <a:rPr lang="es-CL" dirty="0"/>
              <a:t>Encuestados estiman que conductores de motocicletas son quienes menos respetan límite de velocidad, seguidos de conductores de automóviles. Ciclistas y conductores de buses son los mejores evaluados en ese orden</a:t>
            </a:r>
          </a:p>
          <a:p>
            <a:pPr marL="285750" indent="-285750" algn="just">
              <a:buFont typeface="Arial" panose="020B0604020202020204" pitchFamily="34" charset="0"/>
              <a:buChar char="•"/>
            </a:pPr>
            <a:endParaRPr lang="es-CL" dirty="0"/>
          </a:p>
          <a:p>
            <a:pPr marL="285750" indent="-285750" algn="just">
              <a:buFont typeface="Arial" panose="020B0604020202020204" pitchFamily="34" charset="0"/>
              <a:buChar char="•"/>
            </a:pPr>
            <a:r>
              <a:rPr lang="es-CL" dirty="0"/>
              <a:t>Encuestados se sienten más seguros conduciendo que siendo pasajeros en un vehículo; y más seguros siendo pasajeros en un vehículo que peatones</a:t>
            </a:r>
          </a:p>
          <a:p>
            <a:pPr marL="285750" indent="-285750" algn="just">
              <a:buFont typeface="Arial" panose="020B0604020202020204" pitchFamily="34" charset="0"/>
              <a:buChar char="•"/>
            </a:pPr>
            <a:endParaRPr lang="es-CL" dirty="0"/>
          </a:p>
          <a:p>
            <a:pPr marL="285750" indent="-285750" algn="just">
              <a:buFont typeface="Arial" panose="020B0604020202020204" pitchFamily="34" charset="0"/>
              <a:buChar char="•"/>
            </a:pPr>
            <a:r>
              <a:rPr lang="es-CL" dirty="0"/>
              <a:t>Hombres se sienten más seguros que mujeres cuando son peatones</a:t>
            </a:r>
          </a:p>
          <a:p>
            <a:pPr marL="285750" indent="-285750" algn="just">
              <a:buFont typeface="Arial" panose="020B0604020202020204" pitchFamily="34" charset="0"/>
              <a:buChar char="•"/>
            </a:pPr>
            <a:endParaRPr lang="es-CL" dirty="0"/>
          </a:p>
          <a:p>
            <a:pPr marL="285750" indent="-285750" algn="just">
              <a:buFont typeface="Arial" panose="020B0604020202020204" pitchFamily="34" charset="0"/>
              <a:buChar char="•"/>
            </a:pPr>
            <a:r>
              <a:rPr lang="es-CL" dirty="0"/>
              <a:t>El uso del celular y el consumo de alcohol son las causas que más se atribuyen a la sensación de inseguridad en calles, autopistas y carreteras</a:t>
            </a:r>
          </a:p>
          <a:p>
            <a:pPr marL="285750" indent="-285750" algn="just">
              <a:buFont typeface="Arial" panose="020B0604020202020204" pitchFamily="34" charset="0"/>
              <a:buChar char="•"/>
            </a:pPr>
            <a:endParaRPr lang="es-CL" dirty="0"/>
          </a:p>
          <a:p>
            <a:pPr marL="285750" indent="-285750" algn="just">
              <a:buFont typeface="Arial" panose="020B0604020202020204" pitchFamily="34" charset="0"/>
              <a:buChar char="•"/>
            </a:pPr>
            <a:endParaRPr lang="es-CL" dirty="0"/>
          </a:p>
          <a:p>
            <a:pPr marL="285750" indent="-285750" algn="just">
              <a:buFont typeface="Arial" panose="020B0604020202020204" pitchFamily="34" charset="0"/>
              <a:buChar char="•"/>
            </a:pPr>
            <a:endParaRPr lang="es-CL" dirty="0"/>
          </a:p>
        </p:txBody>
      </p:sp>
    </p:spTree>
    <p:extLst>
      <p:ext uri="{BB962C8B-B14F-4D97-AF65-F5344CB8AC3E}">
        <p14:creationId xmlns:p14="http://schemas.microsoft.com/office/powerpoint/2010/main" val="825716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0"/>
            <a:ext cx="9144000" cy="87376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70000"/>
              </a:lnSpc>
            </a:pPr>
            <a:r>
              <a:rPr lang="es-ES" sz="2400" b="1" dirty="0">
                <a:solidFill>
                  <a:schemeClr val="accent4"/>
                </a:solidFill>
                <a:cs typeface="Calibri"/>
              </a:rPr>
              <a:t>3. RESULTADOS</a:t>
            </a:r>
            <a:endParaRPr lang="es-ES" sz="2100" b="1" dirty="0">
              <a:solidFill>
                <a:schemeClr val="accent4"/>
              </a:solidFill>
              <a:latin typeface="Helvetica"/>
              <a:cs typeface="Helvetica"/>
            </a:endParaRPr>
          </a:p>
        </p:txBody>
      </p:sp>
      <p:sp>
        <p:nvSpPr>
          <p:cNvPr id="5" name="CuadroTexto 4">
            <a:extLst>
              <a:ext uri="{FF2B5EF4-FFF2-40B4-BE49-F238E27FC236}">
                <a16:creationId xmlns:a16="http://schemas.microsoft.com/office/drawing/2014/main" id="{305D8159-B9D8-F045-AFA5-8F8326FB0754}"/>
              </a:ext>
            </a:extLst>
          </p:cNvPr>
          <p:cNvSpPr txBox="1"/>
          <p:nvPr/>
        </p:nvSpPr>
        <p:spPr>
          <a:xfrm>
            <a:off x="277403" y="576884"/>
            <a:ext cx="4623370" cy="296876"/>
          </a:xfrm>
          <a:prstGeom prst="rect">
            <a:avLst/>
          </a:prstGeom>
          <a:noFill/>
        </p:spPr>
        <p:txBody>
          <a:bodyPr wrap="square">
            <a:spAutoFit/>
          </a:bodyPr>
          <a:lstStyle/>
          <a:p>
            <a:pPr>
              <a:lnSpc>
                <a:spcPct val="70000"/>
              </a:lnSpc>
            </a:pPr>
            <a:r>
              <a:rPr lang="es-ES" sz="1800" b="1" dirty="0">
                <a:solidFill>
                  <a:schemeClr val="accent4"/>
                </a:solidFill>
                <a:cs typeface="Calibri"/>
              </a:rPr>
              <a:t>Fiscalización</a:t>
            </a:r>
            <a:endParaRPr lang="es-ES" sz="1800" b="1" dirty="0">
              <a:solidFill>
                <a:schemeClr val="accent4"/>
              </a:solidFill>
              <a:latin typeface="Helvetica"/>
              <a:cs typeface="Helvetica"/>
            </a:endParaRPr>
          </a:p>
        </p:txBody>
      </p:sp>
      <p:sp>
        <p:nvSpPr>
          <p:cNvPr id="17" name="CuadroTexto 16">
            <a:extLst>
              <a:ext uri="{FF2B5EF4-FFF2-40B4-BE49-F238E27FC236}">
                <a16:creationId xmlns:a16="http://schemas.microsoft.com/office/drawing/2014/main" id="{38A27869-9BCC-00AD-3A33-171127F45215}"/>
              </a:ext>
            </a:extLst>
          </p:cNvPr>
          <p:cNvSpPr txBox="1"/>
          <p:nvPr/>
        </p:nvSpPr>
        <p:spPr>
          <a:xfrm>
            <a:off x="414563" y="5324040"/>
            <a:ext cx="8729437" cy="523220"/>
          </a:xfrm>
          <a:prstGeom prst="rect">
            <a:avLst/>
          </a:prstGeom>
          <a:noFill/>
        </p:spPr>
        <p:txBody>
          <a:bodyPr wrap="square">
            <a:spAutoFit/>
          </a:bodyPr>
          <a:lstStyle/>
          <a:p>
            <a:pPr algn="ctr"/>
            <a:r>
              <a:rPr lang="es-ES" sz="1400" i="1" dirty="0"/>
              <a:t>¿Usted estima que la presencia o visibilidad de carabineros en calles, carreteras y autopistas…?</a:t>
            </a:r>
            <a:br>
              <a:rPr lang="es-ES" sz="1400" i="1" dirty="0"/>
            </a:br>
            <a:endParaRPr lang="es-CL" sz="1400" dirty="0"/>
          </a:p>
        </p:txBody>
      </p:sp>
      <p:sp>
        <p:nvSpPr>
          <p:cNvPr id="10" name="CuadroTexto 9">
            <a:extLst>
              <a:ext uri="{FF2B5EF4-FFF2-40B4-BE49-F238E27FC236}">
                <a16:creationId xmlns:a16="http://schemas.microsoft.com/office/drawing/2014/main" id="{D2D4F871-C15F-35D1-8AF9-2965FD782A2E}"/>
              </a:ext>
            </a:extLst>
          </p:cNvPr>
          <p:cNvSpPr txBox="1"/>
          <p:nvPr/>
        </p:nvSpPr>
        <p:spPr>
          <a:xfrm>
            <a:off x="2467596" y="6062704"/>
            <a:ext cx="4623370" cy="307777"/>
          </a:xfrm>
          <a:prstGeom prst="rect">
            <a:avLst/>
          </a:prstGeom>
          <a:noFill/>
        </p:spPr>
        <p:txBody>
          <a:bodyPr wrap="square">
            <a:spAutoFit/>
          </a:bodyPr>
          <a:lstStyle/>
          <a:p>
            <a:pPr algn="ctr"/>
            <a:r>
              <a:rPr lang="es-CL" sz="1400" b="0" i="0" dirty="0">
                <a:solidFill>
                  <a:srgbClr val="201F1E"/>
                </a:solidFill>
                <a:effectLst/>
              </a:rPr>
              <a:t>Muestra n= 1101</a:t>
            </a:r>
            <a:endParaRPr lang="es-CL" sz="1400" dirty="0"/>
          </a:p>
        </p:txBody>
      </p:sp>
      <p:pic>
        <p:nvPicPr>
          <p:cNvPr id="6" name="Imagen 5">
            <a:extLst>
              <a:ext uri="{FF2B5EF4-FFF2-40B4-BE49-F238E27FC236}">
                <a16:creationId xmlns:a16="http://schemas.microsoft.com/office/drawing/2014/main" id="{A043CDC0-7106-FE45-71B6-CAF5BD9DCC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0755" y="4030451"/>
            <a:ext cx="120202" cy="132222"/>
          </a:xfrm>
          <a:prstGeom prst="rect">
            <a:avLst/>
          </a:prstGeom>
        </p:spPr>
      </p:pic>
      <p:pic>
        <p:nvPicPr>
          <p:cNvPr id="7" name="Imagen 6">
            <a:extLst>
              <a:ext uri="{FF2B5EF4-FFF2-40B4-BE49-F238E27FC236}">
                <a16:creationId xmlns:a16="http://schemas.microsoft.com/office/drawing/2014/main" id="{0791DBA5-385D-DDB0-74D2-87F2488C91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5615" y="2319930"/>
            <a:ext cx="120202" cy="132222"/>
          </a:xfrm>
          <a:prstGeom prst="rect">
            <a:avLst/>
          </a:prstGeom>
        </p:spPr>
      </p:pic>
      <p:pic>
        <p:nvPicPr>
          <p:cNvPr id="11" name="Imagen 10">
            <a:extLst>
              <a:ext uri="{FF2B5EF4-FFF2-40B4-BE49-F238E27FC236}">
                <a16:creationId xmlns:a16="http://schemas.microsoft.com/office/drawing/2014/main" id="{86F527C9-9D5E-BF3B-F4A8-83BE0571FD72}"/>
              </a:ext>
            </a:extLst>
          </p:cNvPr>
          <p:cNvPicPr>
            <a:picLocks noChangeAspect="1"/>
          </p:cNvPicPr>
          <p:nvPr/>
        </p:nvPicPr>
        <p:blipFill>
          <a:blip r:embed="rId4"/>
          <a:stretch>
            <a:fillRect/>
          </a:stretch>
        </p:blipFill>
        <p:spPr>
          <a:xfrm>
            <a:off x="2062715" y="4701801"/>
            <a:ext cx="443943" cy="182334"/>
          </a:xfrm>
          <a:prstGeom prst="rect">
            <a:avLst/>
          </a:prstGeom>
        </p:spPr>
      </p:pic>
      <p:sp>
        <p:nvSpPr>
          <p:cNvPr id="2" name="Marcador de número de diapositiva 1">
            <a:extLst>
              <a:ext uri="{FF2B5EF4-FFF2-40B4-BE49-F238E27FC236}">
                <a16:creationId xmlns:a16="http://schemas.microsoft.com/office/drawing/2014/main" id="{7CFD27F3-28FF-D512-D332-64A1A49DAD4B}"/>
              </a:ext>
            </a:extLst>
          </p:cNvPr>
          <p:cNvSpPr>
            <a:spLocks noGrp="1"/>
          </p:cNvSpPr>
          <p:nvPr>
            <p:ph type="sldNum" sz="quarter" idx="12"/>
          </p:nvPr>
        </p:nvSpPr>
        <p:spPr/>
        <p:txBody>
          <a:bodyPr/>
          <a:lstStyle/>
          <a:p>
            <a:fld id="{971615F9-C4C2-4477-B1D4-5259C923AF72}" type="slidenum">
              <a:rPr lang="es-CL" smtClean="0"/>
              <a:t>17</a:t>
            </a:fld>
            <a:endParaRPr lang="es-CL"/>
          </a:p>
        </p:txBody>
      </p:sp>
      <p:pic>
        <p:nvPicPr>
          <p:cNvPr id="4" name="Imagen 3">
            <a:extLst>
              <a:ext uri="{FF2B5EF4-FFF2-40B4-BE49-F238E27FC236}">
                <a16:creationId xmlns:a16="http://schemas.microsoft.com/office/drawing/2014/main" id="{78BAC46D-B2B5-B71A-EE98-BF2E1A491136}"/>
              </a:ext>
            </a:extLst>
          </p:cNvPr>
          <p:cNvPicPr>
            <a:picLocks noChangeAspect="1"/>
          </p:cNvPicPr>
          <p:nvPr/>
        </p:nvPicPr>
        <p:blipFill>
          <a:blip r:embed="rId5"/>
          <a:stretch>
            <a:fillRect/>
          </a:stretch>
        </p:blipFill>
        <p:spPr>
          <a:xfrm>
            <a:off x="6803984" y="5846692"/>
            <a:ext cx="1476581" cy="1019317"/>
          </a:xfrm>
          <a:prstGeom prst="rect">
            <a:avLst/>
          </a:prstGeom>
        </p:spPr>
      </p:pic>
      <p:pic>
        <p:nvPicPr>
          <p:cNvPr id="8" name="Imagen 7">
            <a:extLst>
              <a:ext uri="{FF2B5EF4-FFF2-40B4-BE49-F238E27FC236}">
                <a16:creationId xmlns:a16="http://schemas.microsoft.com/office/drawing/2014/main" id="{D8943CE2-0DCC-72E4-6496-5D3AB8C5EB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634" y="6538913"/>
            <a:ext cx="1819275" cy="238125"/>
          </a:xfrm>
          <a:prstGeom prst="rect">
            <a:avLst/>
          </a:prstGeom>
        </p:spPr>
      </p:pic>
      <p:pic>
        <p:nvPicPr>
          <p:cNvPr id="12" name="Imagen 11">
            <a:extLst>
              <a:ext uri="{FF2B5EF4-FFF2-40B4-BE49-F238E27FC236}">
                <a16:creationId xmlns:a16="http://schemas.microsoft.com/office/drawing/2014/main" id="{074E53D6-A76A-AC12-3FBC-55D9D913FC0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972685" y="1629914"/>
            <a:ext cx="7390598" cy="3694126"/>
          </a:xfrm>
          <a:prstGeom prst="rect">
            <a:avLst/>
          </a:prstGeom>
        </p:spPr>
      </p:pic>
    </p:spTree>
    <p:extLst>
      <p:ext uri="{BB962C8B-B14F-4D97-AF65-F5344CB8AC3E}">
        <p14:creationId xmlns:p14="http://schemas.microsoft.com/office/powerpoint/2010/main" val="241086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0"/>
            <a:ext cx="9144000" cy="87376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70000"/>
              </a:lnSpc>
            </a:pPr>
            <a:r>
              <a:rPr lang="es-ES" sz="2400" b="1" dirty="0">
                <a:solidFill>
                  <a:schemeClr val="accent4"/>
                </a:solidFill>
                <a:cs typeface="Calibri"/>
              </a:rPr>
              <a:t>3. RESULTADOS</a:t>
            </a:r>
            <a:endParaRPr lang="es-ES" sz="2100" b="1" dirty="0">
              <a:solidFill>
                <a:schemeClr val="accent4"/>
              </a:solidFill>
              <a:latin typeface="Helvetica"/>
              <a:cs typeface="Helvetica"/>
            </a:endParaRPr>
          </a:p>
        </p:txBody>
      </p:sp>
      <p:sp>
        <p:nvSpPr>
          <p:cNvPr id="5" name="CuadroTexto 4">
            <a:extLst>
              <a:ext uri="{FF2B5EF4-FFF2-40B4-BE49-F238E27FC236}">
                <a16:creationId xmlns:a16="http://schemas.microsoft.com/office/drawing/2014/main" id="{305D8159-B9D8-F045-AFA5-8F8326FB0754}"/>
              </a:ext>
            </a:extLst>
          </p:cNvPr>
          <p:cNvSpPr txBox="1"/>
          <p:nvPr/>
        </p:nvSpPr>
        <p:spPr>
          <a:xfrm>
            <a:off x="277403" y="576884"/>
            <a:ext cx="4623370" cy="296876"/>
          </a:xfrm>
          <a:prstGeom prst="rect">
            <a:avLst/>
          </a:prstGeom>
          <a:noFill/>
        </p:spPr>
        <p:txBody>
          <a:bodyPr wrap="square">
            <a:spAutoFit/>
          </a:bodyPr>
          <a:lstStyle/>
          <a:p>
            <a:pPr>
              <a:lnSpc>
                <a:spcPct val="70000"/>
              </a:lnSpc>
            </a:pPr>
            <a:r>
              <a:rPr lang="es-ES" sz="1800" b="1" dirty="0">
                <a:solidFill>
                  <a:schemeClr val="accent4"/>
                </a:solidFill>
                <a:cs typeface="Calibri"/>
              </a:rPr>
              <a:t>Fiscalización</a:t>
            </a:r>
            <a:endParaRPr lang="es-ES" sz="1800" b="1" dirty="0">
              <a:solidFill>
                <a:schemeClr val="accent4"/>
              </a:solidFill>
              <a:latin typeface="Helvetica"/>
              <a:cs typeface="Helvetica"/>
            </a:endParaRPr>
          </a:p>
        </p:txBody>
      </p:sp>
      <p:sp>
        <p:nvSpPr>
          <p:cNvPr id="10" name="CuadroTexto 9">
            <a:extLst>
              <a:ext uri="{FF2B5EF4-FFF2-40B4-BE49-F238E27FC236}">
                <a16:creationId xmlns:a16="http://schemas.microsoft.com/office/drawing/2014/main" id="{D2D4F871-C15F-35D1-8AF9-2965FD782A2E}"/>
              </a:ext>
            </a:extLst>
          </p:cNvPr>
          <p:cNvSpPr txBox="1"/>
          <p:nvPr/>
        </p:nvSpPr>
        <p:spPr>
          <a:xfrm>
            <a:off x="2467596" y="6062704"/>
            <a:ext cx="4623370" cy="307777"/>
          </a:xfrm>
          <a:prstGeom prst="rect">
            <a:avLst/>
          </a:prstGeom>
          <a:noFill/>
        </p:spPr>
        <p:txBody>
          <a:bodyPr wrap="square">
            <a:spAutoFit/>
          </a:bodyPr>
          <a:lstStyle/>
          <a:p>
            <a:pPr algn="ctr"/>
            <a:r>
              <a:rPr lang="es-CL" sz="1400" b="0" i="0" dirty="0">
                <a:solidFill>
                  <a:srgbClr val="201F1E"/>
                </a:solidFill>
                <a:effectLst/>
              </a:rPr>
              <a:t>Muestra n= 1101</a:t>
            </a:r>
            <a:endParaRPr lang="es-CL" sz="1400" dirty="0"/>
          </a:p>
        </p:txBody>
      </p:sp>
      <p:pic>
        <p:nvPicPr>
          <p:cNvPr id="11" name="Imagen 10">
            <a:extLst>
              <a:ext uri="{FF2B5EF4-FFF2-40B4-BE49-F238E27FC236}">
                <a16:creationId xmlns:a16="http://schemas.microsoft.com/office/drawing/2014/main" id="{86F527C9-9D5E-BF3B-F4A8-83BE0571FD72}"/>
              </a:ext>
            </a:extLst>
          </p:cNvPr>
          <p:cNvPicPr>
            <a:picLocks noChangeAspect="1"/>
          </p:cNvPicPr>
          <p:nvPr/>
        </p:nvPicPr>
        <p:blipFill>
          <a:blip r:embed="rId3"/>
          <a:stretch>
            <a:fillRect/>
          </a:stretch>
        </p:blipFill>
        <p:spPr>
          <a:xfrm>
            <a:off x="2062715" y="4701801"/>
            <a:ext cx="443943" cy="182334"/>
          </a:xfrm>
          <a:prstGeom prst="rect">
            <a:avLst/>
          </a:prstGeom>
        </p:spPr>
      </p:pic>
      <p:pic>
        <p:nvPicPr>
          <p:cNvPr id="8" name="Imagen 7">
            <a:extLst>
              <a:ext uri="{FF2B5EF4-FFF2-40B4-BE49-F238E27FC236}">
                <a16:creationId xmlns:a16="http://schemas.microsoft.com/office/drawing/2014/main" id="{6C3944ED-8A3E-39E9-C50A-F7A1DEF956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8294" y="2157884"/>
            <a:ext cx="120202" cy="132222"/>
          </a:xfrm>
          <a:prstGeom prst="rect">
            <a:avLst/>
          </a:prstGeom>
        </p:spPr>
      </p:pic>
      <p:pic>
        <p:nvPicPr>
          <p:cNvPr id="12" name="Imagen 11">
            <a:extLst>
              <a:ext uri="{FF2B5EF4-FFF2-40B4-BE49-F238E27FC236}">
                <a16:creationId xmlns:a16="http://schemas.microsoft.com/office/drawing/2014/main" id="{5DAC4F02-5B4D-DA1F-6114-D13D3DED70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1889" y="3986684"/>
            <a:ext cx="120202" cy="132222"/>
          </a:xfrm>
          <a:prstGeom prst="rect">
            <a:avLst/>
          </a:prstGeom>
        </p:spPr>
      </p:pic>
      <p:sp>
        <p:nvSpPr>
          <p:cNvPr id="2" name="CuadroTexto 1">
            <a:extLst>
              <a:ext uri="{FF2B5EF4-FFF2-40B4-BE49-F238E27FC236}">
                <a16:creationId xmlns:a16="http://schemas.microsoft.com/office/drawing/2014/main" id="{3FA5174A-6A40-D50C-AA31-0D400C7524E5}"/>
              </a:ext>
            </a:extLst>
          </p:cNvPr>
          <p:cNvSpPr txBox="1"/>
          <p:nvPr/>
        </p:nvSpPr>
        <p:spPr>
          <a:xfrm>
            <a:off x="2793936" y="6331518"/>
            <a:ext cx="4623370" cy="307777"/>
          </a:xfrm>
          <a:prstGeom prst="rect">
            <a:avLst/>
          </a:prstGeom>
          <a:noFill/>
        </p:spPr>
        <p:txBody>
          <a:bodyPr wrap="square">
            <a:spAutoFit/>
          </a:bodyPr>
          <a:lstStyle/>
          <a:p>
            <a:r>
              <a:rPr lang="es-CL" sz="1400" b="0" i="0" dirty="0">
                <a:solidFill>
                  <a:srgbClr val="201F1E"/>
                </a:solidFill>
                <a:effectLst/>
              </a:rPr>
              <a:t>*Diferencias significativas a un 95% de confianza</a:t>
            </a:r>
          </a:p>
        </p:txBody>
      </p:sp>
      <p:sp>
        <p:nvSpPr>
          <p:cNvPr id="3" name="Marcador de número de diapositiva 2">
            <a:extLst>
              <a:ext uri="{FF2B5EF4-FFF2-40B4-BE49-F238E27FC236}">
                <a16:creationId xmlns:a16="http://schemas.microsoft.com/office/drawing/2014/main" id="{F28B1AE4-A266-0057-CEF2-09E468900626}"/>
              </a:ext>
            </a:extLst>
          </p:cNvPr>
          <p:cNvSpPr>
            <a:spLocks noGrp="1"/>
          </p:cNvSpPr>
          <p:nvPr>
            <p:ph type="sldNum" sz="quarter" idx="12"/>
          </p:nvPr>
        </p:nvSpPr>
        <p:spPr/>
        <p:txBody>
          <a:bodyPr/>
          <a:lstStyle/>
          <a:p>
            <a:fld id="{971615F9-C4C2-4477-B1D4-5259C923AF72}" type="slidenum">
              <a:rPr lang="es-CL" smtClean="0"/>
              <a:t>18</a:t>
            </a:fld>
            <a:endParaRPr lang="es-CL"/>
          </a:p>
        </p:txBody>
      </p:sp>
      <p:pic>
        <p:nvPicPr>
          <p:cNvPr id="6" name="Imagen 5">
            <a:extLst>
              <a:ext uri="{FF2B5EF4-FFF2-40B4-BE49-F238E27FC236}">
                <a16:creationId xmlns:a16="http://schemas.microsoft.com/office/drawing/2014/main" id="{FCC52250-D54C-E85F-D3F1-CED712C8948C}"/>
              </a:ext>
            </a:extLst>
          </p:cNvPr>
          <p:cNvPicPr>
            <a:picLocks noChangeAspect="1"/>
          </p:cNvPicPr>
          <p:nvPr/>
        </p:nvPicPr>
        <p:blipFill>
          <a:blip r:embed="rId5"/>
          <a:stretch>
            <a:fillRect/>
          </a:stretch>
        </p:blipFill>
        <p:spPr>
          <a:xfrm>
            <a:off x="6803984" y="5846692"/>
            <a:ext cx="1476581" cy="1019317"/>
          </a:xfrm>
          <a:prstGeom prst="rect">
            <a:avLst/>
          </a:prstGeom>
        </p:spPr>
      </p:pic>
      <p:pic>
        <p:nvPicPr>
          <p:cNvPr id="7" name="Imagen 6">
            <a:extLst>
              <a:ext uri="{FF2B5EF4-FFF2-40B4-BE49-F238E27FC236}">
                <a16:creationId xmlns:a16="http://schemas.microsoft.com/office/drawing/2014/main" id="{6C48AD1F-BEC4-08F7-382B-A95158115D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634" y="6538913"/>
            <a:ext cx="1819275" cy="238125"/>
          </a:xfrm>
          <a:prstGeom prst="rect">
            <a:avLst/>
          </a:prstGeom>
        </p:spPr>
      </p:pic>
      <p:sp>
        <p:nvSpPr>
          <p:cNvPr id="13" name="CuadroTexto 12">
            <a:extLst>
              <a:ext uri="{FF2B5EF4-FFF2-40B4-BE49-F238E27FC236}">
                <a16:creationId xmlns:a16="http://schemas.microsoft.com/office/drawing/2014/main" id="{15354CCE-88B3-EC4C-7C09-334C897E15DD}"/>
              </a:ext>
            </a:extLst>
          </p:cNvPr>
          <p:cNvSpPr txBox="1"/>
          <p:nvPr/>
        </p:nvSpPr>
        <p:spPr>
          <a:xfrm>
            <a:off x="414563" y="5324040"/>
            <a:ext cx="8729437" cy="523220"/>
          </a:xfrm>
          <a:prstGeom prst="rect">
            <a:avLst/>
          </a:prstGeom>
          <a:noFill/>
        </p:spPr>
        <p:txBody>
          <a:bodyPr wrap="square">
            <a:spAutoFit/>
          </a:bodyPr>
          <a:lstStyle/>
          <a:p>
            <a:pPr algn="ctr"/>
            <a:r>
              <a:rPr lang="es-ES" sz="1400" i="1" dirty="0"/>
              <a:t>¿Usted estima que la presencia o visibilidad de carabineros en calles, carreteras y autopistas…?</a:t>
            </a:r>
            <a:br>
              <a:rPr lang="es-ES" sz="1400" i="1" dirty="0"/>
            </a:br>
            <a:endParaRPr lang="es-CL" sz="1400" dirty="0"/>
          </a:p>
        </p:txBody>
      </p:sp>
      <p:pic>
        <p:nvPicPr>
          <p:cNvPr id="15" name="Imagen 14" descr="Gráfico&#10;&#10;Descripción generada automáticamente">
            <a:extLst>
              <a:ext uri="{FF2B5EF4-FFF2-40B4-BE49-F238E27FC236}">
                <a16:creationId xmlns:a16="http://schemas.microsoft.com/office/drawing/2014/main" id="{86FC3FC2-9FEA-9865-0B0B-D22008149D5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4000" y="1725869"/>
            <a:ext cx="9000000" cy="3598171"/>
          </a:xfrm>
          <a:prstGeom prst="rect">
            <a:avLst/>
          </a:prstGeom>
        </p:spPr>
      </p:pic>
      <p:pic>
        <p:nvPicPr>
          <p:cNvPr id="18" name="Imagen 17">
            <a:extLst>
              <a:ext uri="{FF2B5EF4-FFF2-40B4-BE49-F238E27FC236}">
                <a16:creationId xmlns:a16="http://schemas.microsoft.com/office/drawing/2014/main" id="{05B4FCA4-B456-0807-AAF5-B2F60FEB47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3696" y="2519538"/>
            <a:ext cx="190527" cy="209579"/>
          </a:xfrm>
          <a:prstGeom prst="rect">
            <a:avLst/>
          </a:prstGeom>
        </p:spPr>
      </p:pic>
      <p:pic>
        <p:nvPicPr>
          <p:cNvPr id="20" name="Imagen 19">
            <a:extLst>
              <a:ext uri="{FF2B5EF4-FFF2-40B4-BE49-F238E27FC236}">
                <a16:creationId xmlns:a16="http://schemas.microsoft.com/office/drawing/2014/main" id="{48BC18D6-2343-CC2A-5BE3-A7E4D88464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4000" y="4014116"/>
            <a:ext cx="190527" cy="209579"/>
          </a:xfrm>
          <a:prstGeom prst="rect">
            <a:avLst/>
          </a:prstGeom>
        </p:spPr>
      </p:pic>
    </p:spTree>
    <p:extLst>
      <p:ext uri="{BB962C8B-B14F-4D97-AF65-F5344CB8AC3E}">
        <p14:creationId xmlns:p14="http://schemas.microsoft.com/office/powerpoint/2010/main" val="3262321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0"/>
            <a:ext cx="9144000" cy="87376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70000"/>
              </a:lnSpc>
            </a:pPr>
            <a:r>
              <a:rPr lang="es-ES" sz="2400" b="1" dirty="0">
                <a:solidFill>
                  <a:schemeClr val="accent4"/>
                </a:solidFill>
                <a:cs typeface="Calibri"/>
              </a:rPr>
              <a:t>3. RESULTADOS</a:t>
            </a:r>
            <a:endParaRPr lang="es-ES" sz="2100" b="1" dirty="0">
              <a:solidFill>
                <a:schemeClr val="accent4"/>
              </a:solidFill>
              <a:latin typeface="Helvetica"/>
              <a:cs typeface="Helvetica"/>
            </a:endParaRPr>
          </a:p>
        </p:txBody>
      </p:sp>
      <p:sp>
        <p:nvSpPr>
          <p:cNvPr id="5" name="CuadroTexto 4">
            <a:extLst>
              <a:ext uri="{FF2B5EF4-FFF2-40B4-BE49-F238E27FC236}">
                <a16:creationId xmlns:a16="http://schemas.microsoft.com/office/drawing/2014/main" id="{305D8159-B9D8-F045-AFA5-8F8326FB0754}"/>
              </a:ext>
            </a:extLst>
          </p:cNvPr>
          <p:cNvSpPr txBox="1"/>
          <p:nvPr/>
        </p:nvSpPr>
        <p:spPr>
          <a:xfrm>
            <a:off x="277403" y="576884"/>
            <a:ext cx="4623370" cy="296876"/>
          </a:xfrm>
          <a:prstGeom prst="rect">
            <a:avLst/>
          </a:prstGeom>
          <a:noFill/>
        </p:spPr>
        <p:txBody>
          <a:bodyPr wrap="square">
            <a:spAutoFit/>
          </a:bodyPr>
          <a:lstStyle/>
          <a:p>
            <a:pPr>
              <a:lnSpc>
                <a:spcPct val="70000"/>
              </a:lnSpc>
            </a:pPr>
            <a:r>
              <a:rPr lang="es-ES" sz="1800" b="1" dirty="0">
                <a:solidFill>
                  <a:schemeClr val="accent4"/>
                </a:solidFill>
                <a:cs typeface="Calibri"/>
              </a:rPr>
              <a:t>Fiscalización</a:t>
            </a:r>
            <a:endParaRPr lang="es-ES" sz="1800" b="1" dirty="0">
              <a:solidFill>
                <a:schemeClr val="accent4"/>
              </a:solidFill>
              <a:latin typeface="Helvetica"/>
              <a:cs typeface="Helvetica"/>
            </a:endParaRPr>
          </a:p>
        </p:txBody>
      </p:sp>
      <p:sp>
        <p:nvSpPr>
          <p:cNvPr id="10" name="CuadroTexto 9">
            <a:extLst>
              <a:ext uri="{FF2B5EF4-FFF2-40B4-BE49-F238E27FC236}">
                <a16:creationId xmlns:a16="http://schemas.microsoft.com/office/drawing/2014/main" id="{D2D4F871-C15F-35D1-8AF9-2965FD782A2E}"/>
              </a:ext>
            </a:extLst>
          </p:cNvPr>
          <p:cNvSpPr txBox="1"/>
          <p:nvPr/>
        </p:nvSpPr>
        <p:spPr>
          <a:xfrm>
            <a:off x="2467596" y="6062704"/>
            <a:ext cx="4623370" cy="307777"/>
          </a:xfrm>
          <a:prstGeom prst="rect">
            <a:avLst/>
          </a:prstGeom>
          <a:noFill/>
        </p:spPr>
        <p:txBody>
          <a:bodyPr wrap="square">
            <a:spAutoFit/>
          </a:bodyPr>
          <a:lstStyle/>
          <a:p>
            <a:pPr algn="ctr"/>
            <a:r>
              <a:rPr lang="es-CL" sz="1400" b="0" i="0" dirty="0">
                <a:solidFill>
                  <a:srgbClr val="201F1E"/>
                </a:solidFill>
                <a:effectLst/>
              </a:rPr>
              <a:t>Submuestra n= 1082</a:t>
            </a:r>
            <a:endParaRPr lang="es-CL" sz="1400" dirty="0"/>
          </a:p>
        </p:txBody>
      </p:sp>
      <p:pic>
        <p:nvPicPr>
          <p:cNvPr id="11" name="Imagen 10">
            <a:extLst>
              <a:ext uri="{FF2B5EF4-FFF2-40B4-BE49-F238E27FC236}">
                <a16:creationId xmlns:a16="http://schemas.microsoft.com/office/drawing/2014/main" id="{86F527C9-9D5E-BF3B-F4A8-83BE0571FD72}"/>
              </a:ext>
            </a:extLst>
          </p:cNvPr>
          <p:cNvPicPr>
            <a:picLocks noChangeAspect="1"/>
          </p:cNvPicPr>
          <p:nvPr/>
        </p:nvPicPr>
        <p:blipFill>
          <a:blip r:embed="rId3"/>
          <a:stretch>
            <a:fillRect/>
          </a:stretch>
        </p:blipFill>
        <p:spPr>
          <a:xfrm>
            <a:off x="2062715" y="4701801"/>
            <a:ext cx="443943" cy="182334"/>
          </a:xfrm>
          <a:prstGeom prst="rect">
            <a:avLst/>
          </a:prstGeom>
        </p:spPr>
      </p:pic>
      <p:pic>
        <p:nvPicPr>
          <p:cNvPr id="8" name="Imagen 7">
            <a:extLst>
              <a:ext uri="{FF2B5EF4-FFF2-40B4-BE49-F238E27FC236}">
                <a16:creationId xmlns:a16="http://schemas.microsoft.com/office/drawing/2014/main" id="{6C3944ED-8A3E-39E9-C50A-F7A1DEF956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8294" y="2157884"/>
            <a:ext cx="120202" cy="132222"/>
          </a:xfrm>
          <a:prstGeom prst="rect">
            <a:avLst/>
          </a:prstGeom>
        </p:spPr>
      </p:pic>
      <p:pic>
        <p:nvPicPr>
          <p:cNvPr id="12" name="Imagen 11">
            <a:extLst>
              <a:ext uri="{FF2B5EF4-FFF2-40B4-BE49-F238E27FC236}">
                <a16:creationId xmlns:a16="http://schemas.microsoft.com/office/drawing/2014/main" id="{5DAC4F02-5B4D-DA1F-6114-D13D3DED70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1889" y="3986684"/>
            <a:ext cx="120202" cy="132222"/>
          </a:xfrm>
          <a:prstGeom prst="rect">
            <a:avLst/>
          </a:prstGeom>
        </p:spPr>
      </p:pic>
      <p:pic>
        <p:nvPicPr>
          <p:cNvPr id="14" name="Imagen 13">
            <a:extLst>
              <a:ext uri="{FF2B5EF4-FFF2-40B4-BE49-F238E27FC236}">
                <a16:creationId xmlns:a16="http://schemas.microsoft.com/office/drawing/2014/main" id="{E3A5C7BD-FCDD-4D7D-0695-B73DF1AEC8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1075" y="3495240"/>
            <a:ext cx="147219" cy="161940"/>
          </a:xfrm>
          <a:prstGeom prst="rect">
            <a:avLst/>
          </a:prstGeom>
        </p:spPr>
      </p:pic>
      <p:sp>
        <p:nvSpPr>
          <p:cNvPr id="18" name="CuadroTexto 17">
            <a:extLst>
              <a:ext uri="{FF2B5EF4-FFF2-40B4-BE49-F238E27FC236}">
                <a16:creationId xmlns:a16="http://schemas.microsoft.com/office/drawing/2014/main" id="{A337A0EE-CD8D-BA3E-D42C-204CC9D7E5D6}"/>
              </a:ext>
            </a:extLst>
          </p:cNvPr>
          <p:cNvSpPr txBox="1"/>
          <p:nvPr/>
        </p:nvSpPr>
        <p:spPr>
          <a:xfrm>
            <a:off x="2793936" y="6331518"/>
            <a:ext cx="4623370" cy="307777"/>
          </a:xfrm>
          <a:prstGeom prst="rect">
            <a:avLst/>
          </a:prstGeom>
          <a:noFill/>
        </p:spPr>
        <p:txBody>
          <a:bodyPr wrap="square">
            <a:spAutoFit/>
          </a:bodyPr>
          <a:lstStyle/>
          <a:p>
            <a:r>
              <a:rPr lang="es-CL" sz="1400" b="0" i="0" dirty="0">
                <a:solidFill>
                  <a:srgbClr val="201F1E"/>
                </a:solidFill>
                <a:effectLst/>
              </a:rPr>
              <a:t>*Diferencias significativas a un 95% de confianza</a:t>
            </a:r>
          </a:p>
        </p:txBody>
      </p:sp>
      <p:sp>
        <p:nvSpPr>
          <p:cNvPr id="19" name="Marcador de número de diapositiva 18">
            <a:extLst>
              <a:ext uri="{FF2B5EF4-FFF2-40B4-BE49-F238E27FC236}">
                <a16:creationId xmlns:a16="http://schemas.microsoft.com/office/drawing/2014/main" id="{0C81E640-3626-A7A1-5268-BD446C453DE4}"/>
              </a:ext>
            </a:extLst>
          </p:cNvPr>
          <p:cNvSpPr>
            <a:spLocks noGrp="1"/>
          </p:cNvSpPr>
          <p:nvPr>
            <p:ph type="sldNum" sz="quarter" idx="12"/>
          </p:nvPr>
        </p:nvSpPr>
        <p:spPr/>
        <p:txBody>
          <a:bodyPr/>
          <a:lstStyle/>
          <a:p>
            <a:fld id="{971615F9-C4C2-4477-B1D4-5259C923AF72}" type="slidenum">
              <a:rPr lang="es-CL" smtClean="0"/>
              <a:t>19</a:t>
            </a:fld>
            <a:endParaRPr lang="es-CL"/>
          </a:p>
        </p:txBody>
      </p:sp>
      <p:pic>
        <p:nvPicPr>
          <p:cNvPr id="20" name="Imagen 19">
            <a:extLst>
              <a:ext uri="{FF2B5EF4-FFF2-40B4-BE49-F238E27FC236}">
                <a16:creationId xmlns:a16="http://schemas.microsoft.com/office/drawing/2014/main" id="{4C8F3EF1-6EA3-4671-67A0-ADA938383291}"/>
              </a:ext>
            </a:extLst>
          </p:cNvPr>
          <p:cNvPicPr>
            <a:picLocks noChangeAspect="1"/>
          </p:cNvPicPr>
          <p:nvPr/>
        </p:nvPicPr>
        <p:blipFill>
          <a:blip r:embed="rId5"/>
          <a:stretch>
            <a:fillRect/>
          </a:stretch>
        </p:blipFill>
        <p:spPr>
          <a:xfrm>
            <a:off x="6803984" y="5846692"/>
            <a:ext cx="1476581" cy="1019317"/>
          </a:xfrm>
          <a:prstGeom prst="rect">
            <a:avLst/>
          </a:prstGeom>
        </p:spPr>
      </p:pic>
      <p:pic>
        <p:nvPicPr>
          <p:cNvPr id="21" name="Imagen 20">
            <a:extLst>
              <a:ext uri="{FF2B5EF4-FFF2-40B4-BE49-F238E27FC236}">
                <a16:creationId xmlns:a16="http://schemas.microsoft.com/office/drawing/2014/main" id="{626BEFBB-9509-299F-5E4F-368E9E9D20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634" y="6538913"/>
            <a:ext cx="1819275" cy="238125"/>
          </a:xfrm>
          <a:prstGeom prst="rect">
            <a:avLst/>
          </a:prstGeom>
        </p:spPr>
      </p:pic>
      <p:sp>
        <p:nvSpPr>
          <p:cNvPr id="22" name="CuadroTexto 21">
            <a:extLst>
              <a:ext uri="{FF2B5EF4-FFF2-40B4-BE49-F238E27FC236}">
                <a16:creationId xmlns:a16="http://schemas.microsoft.com/office/drawing/2014/main" id="{3ED808DC-630B-E053-5CE3-AB38D6DFAD6F}"/>
              </a:ext>
            </a:extLst>
          </p:cNvPr>
          <p:cNvSpPr txBox="1"/>
          <p:nvPr/>
        </p:nvSpPr>
        <p:spPr>
          <a:xfrm>
            <a:off x="414563" y="5324040"/>
            <a:ext cx="8729437" cy="523220"/>
          </a:xfrm>
          <a:prstGeom prst="rect">
            <a:avLst/>
          </a:prstGeom>
          <a:noFill/>
        </p:spPr>
        <p:txBody>
          <a:bodyPr wrap="square">
            <a:spAutoFit/>
          </a:bodyPr>
          <a:lstStyle/>
          <a:p>
            <a:pPr algn="ctr"/>
            <a:r>
              <a:rPr lang="es-ES" sz="1400" i="1" dirty="0"/>
              <a:t>¿Usted estima que la presencia o visibilidad de carabineros en calles, carreteras y autopistas…? * Educación</a:t>
            </a:r>
            <a:br>
              <a:rPr lang="es-ES" sz="1400" i="1" dirty="0"/>
            </a:br>
            <a:endParaRPr lang="es-CL" sz="1400" dirty="0"/>
          </a:p>
        </p:txBody>
      </p:sp>
      <p:pic>
        <p:nvPicPr>
          <p:cNvPr id="24" name="Imagen 23" descr="Gráfico, Gráfico de barras&#10;&#10;Descripción generada automáticamente">
            <a:extLst>
              <a:ext uri="{FF2B5EF4-FFF2-40B4-BE49-F238E27FC236}">
                <a16:creationId xmlns:a16="http://schemas.microsoft.com/office/drawing/2014/main" id="{F17D7011-5091-FE70-72D9-1BC2D56D22D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000" y="1725869"/>
            <a:ext cx="9000000" cy="3598171"/>
          </a:xfrm>
          <a:prstGeom prst="rect">
            <a:avLst/>
          </a:prstGeom>
        </p:spPr>
      </p:pic>
      <p:pic>
        <p:nvPicPr>
          <p:cNvPr id="26" name="Imagen 25">
            <a:extLst>
              <a:ext uri="{FF2B5EF4-FFF2-40B4-BE49-F238E27FC236}">
                <a16:creationId xmlns:a16="http://schemas.microsoft.com/office/drawing/2014/main" id="{3EA46B6A-B78D-24D5-69AD-C6075666CA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1760" y="2080527"/>
            <a:ext cx="190527" cy="209579"/>
          </a:xfrm>
          <a:prstGeom prst="rect">
            <a:avLst/>
          </a:prstGeom>
        </p:spPr>
      </p:pic>
      <p:pic>
        <p:nvPicPr>
          <p:cNvPr id="28" name="Imagen 27">
            <a:extLst>
              <a:ext uri="{FF2B5EF4-FFF2-40B4-BE49-F238E27FC236}">
                <a16:creationId xmlns:a16="http://schemas.microsoft.com/office/drawing/2014/main" id="{942EF825-4865-4285-D220-62777DE71F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1990" y="3694924"/>
            <a:ext cx="190527" cy="209579"/>
          </a:xfrm>
          <a:prstGeom prst="rect">
            <a:avLst/>
          </a:prstGeom>
        </p:spPr>
      </p:pic>
    </p:spTree>
    <p:extLst>
      <p:ext uri="{BB962C8B-B14F-4D97-AF65-F5344CB8AC3E}">
        <p14:creationId xmlns:p14="http://schemas.microsoft.com/office/powerpoint/2010/main" val="2865204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rot="5400000">
            <a:off x="5411020" y="3102044"/>
            <a:ext cx="2845858" cy="4617807"/>
          </a:xfrm>
          <a:prstGeom prst="rect">
            <a:avLst/>
          </a:prstGeom>
        </p:spPr>
      </p:pic>
      <p:pic>
        <p:nvPicPr>
          <p:cNvPr id="5" name="Imagen 4"/>
          <p:cNvPicPr>
            <a:picLocks noChangeAspect="1"/>
          </p:cNvPicPr>
          <p:nvPr/>
        </p:nvPicPr>
        <p:blipFill>
          <a:blip r:embed="rId2"/>
          <a:stretch>
            <a:fillRect/>
          </a:stretch>
        </p:blipFill>
        <p:spPr>
          <a:xfrm rot="5400000">
            <a:off x="711325" y="3102044"/>
            <a:ext cx="2845858" cy="4617807"/>
          </a:xfrm>
          <a:prstGeom prst="rect">
            <a:avLst/>
          </a:prstGeom>
        </p:spPr>
      </p:pic>
      <p:sp>
        <p:nvSpPr>
          <p:cNvPr id="6" name="Rectángulo 5"/>
          <p:cNvSpPr/>
          <p:nvPr/>
        </p:nvSpPr>
        <p:spPr>
          <a:xfrm>
            <a:off x="78277" y="5973784"/>
            <a:ext cx="8653435" cy="884216"/>
          </a:xfrm>
          <a:prstGeom prst="rect">
            <a:avLst/>
          </a:prstGeom>
        </p:spPr>
        <p:txBody>
          <a:bodyPr wrap="square">
            <a:spAutoFit/>
          </a:bodyPr>
          <a:lstStyle/>
          <a:p>
            <a:pPr>
              <a:lnSpc>
                <a:spcPct val="70000"/>
              </a:lnSpc>
            </a:pPr>
            <a:r>
              <a:rPr lang="es-ES" sz="7200" b="1" spc="-150" dirty="0">
                <a:solidFill>
                  <a:schemeClr val="tx1">
                    <a:lumMod val="85000"/>
                    <a:lumOff val="15000"/>
                  </a:schemeClr>
                </a:solidFill>
                <a:latin typeface="Helvetica"/>
                <a:cs typeface="Helvetica"/>
              </a:rPr>
              <a:t>Contenidos</a:t>
            </a:r>
          </a:p>
        </p:txBody>
      </p:sp>
      <p:sp>
        <p:nvSpPr>
          <p:cNvPr id="7" name="CuadroTexto 6"/>
          <p:cNvSpPr txBox="1"/>
          <p:nvPr/>
        </p:nvSpPr>
        <p:spPr>
          <a:xfrm>
            <a:off x="4065404" y="448984"/>
            <a:ext cx="4792704" cy="2246769"/>
          </a:xfrm>
          <a:prstGeom prst="rect">
            <a:avLst/>
          </a:prstGeom>
          <a:noFill/>
        </p:spPr>
        <p:txBody>
          <a:bodyPr wrap="square" rtlCol="0">
            <a:spAutoFit/>
          </a:bodyPr>
          <a:lstStyle/>
          <a:p>
            <a:pPr algn="r"/>
            <a:r>
              <a:rPr lang="es-ES" sz="1400" b="1" dirty="0">
                <a:cs typeface="Helvetica Light"/>
              </a:rPr>
              <a:t>1.Ficha técnica</a:t>
            </a:r>
          </a:p>
          <a:p>
            <a:pPr algn="r"/>
            <a:endParaRPr lang="es-ES" sz="1400" b="1" dirty="0">
              <a:cs typeface="Helvetica Light"/>
            </a:endParaRPr>
          </a:p>
          <a:p>
            <a:pPr algn="r"/>
            <a:r>
              <a:rPr lang="es-ES" sz="1400" b="1" dirty="0">
                <a:cs typeface="Helvetica Light"/>
              </a:rPr>
              <a:t>2. Objetivos</a:t>
            </a:r>
          </a:p>
          <a:p>
            <a:pPr algn="r"/>
            <a:endParaRPr lang="es-ES" sz="1400" b="1" dirty="0">
              <a:cs typeface="Helvetica Light"/>
            </a:endParaRPr>
          </a:p>
          <a:p>
            <a:pPr algn="r"/>
            <a:r>
              <a:rPr lang="es-ES" sz="1400" b="1" dirty="0">
                <a:cs typeface="Helvetica Light"/>
              </a:rPr>
              <a:t>3. Resultados</a:t>
            </a:r>
          </a:p>
          <a:p>
            <a:pPr algn="r"/>
            <a:endParaRPr lang="es-ES" sz="1400" b="1" dirty="0">
              <a:cs typeface="Helvetica Light"/>
            </a:endParaRPr>
          </a:p>
          <a:p>
            <a:pPr algn="r"/>
            <a:r>
              <a:rPr lang="es-ES" sz="1400" b="1" dirty="0">
                <a:cs typeface="Helvetica Light"/>
              </a:rPr>
              <a:t>4. Conclusiones</a:t>
            </a:r>
          </a:p>
          <a:p>
            <a:pPr algn="r"/>
            <a:endParaRPr lang="es-ES" sz="1400" b="1" dirty="0">
              <a:cs typeface="Helvetica Light"/>
            </a:endParaRPr>
          </a:p>
          <a:p>
            <a:pPr algn="r"/>
            <a:r>
              <a:rPr lang="es-ES" sz="1400" b="1" dirty="0">
                <a:cs typeface="Helvetica Light"/>
              </a:rPr>
              <a:t>5. Anexo</a:t>
            </a:r>
          </a:p>
          <a:p>
            <a:pPr algn="r"/>
            <a:endParaRPr lang="es-ES" sz="1400" b="1" dirty="0">
              <a:cs typeface="Helvetica Light"/>
            </a:endParaRPr>
          </a:p>
        </p:txBody>
      </p:sp>
      <p:sp>
        <p:nvSpPr>
          <p:cNvPr id="2" name="Marcador de número de diapositiva 1">
            <a:extLst>
              <a:ext uri="{FF2B5EF4-FFF2-40B4-BE49-F238E27FC236}">
                <a16:creationId xmlns:a16="http://schemas.microsoft.com/office/drawing/2014/main" id="{25F0DD7A-A68E-9755-97E7-145C0F5349AA}"/>
              </a:ext>
            </a:extLst>
          </p:cNvPr>
          <p:cNvSpPr>
            <a:spLocks noGrp="1"/>
          </p:cNvSpPr>
          <p:nvPr>
            <p:ph type="sldNum" sz="quarter" idx="12"/>
          </p:nvPr>
        </p:nvSpPr>
        <p:spPr/>
        <p:txBody>
          <a:bodyPr/>
          <a:lstStyle/>
          <a:p>
            <a:fld id="{971615F9-C4C2-4477-B1D4-5259C923AF72}" type="slidenum">
              <a:rPr lang="es-CL" smtClean="0"/>
              <a:t>2</a:t>
            </a:fld>
            <a:endParaRPr lang="es-CL"/>
          </a:p>
        </p:txBody>
      </p:sp>
    </p:spTree>
    <p:extLst>
      <p:ext uri="{BB962C8B-B14F-4D97-AF65-F5344CB8AC3E}">
        <p14:creationId xmlns:p14="http://schemas.microsoft.com/office/powerpoint/2010/main" val="2854790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0"/>
            <a:ext cx="9144000" cy="87376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70000"/>
              </a:lnSpc>
            </a:pPr>
            <a:r>
              <a:rPr lang="es-ES" sz="2400" b="1" dirty="0">
                <a:solidFill>
                  <a:schemeClr val="accent4"/>
                </a:solidFill>
                <a:cs typeface="Calibri"/>
              </a:rPr>
              <a:t>3. RESULTADOS</a:t>
            </a:r>
            <a:endParaRPr lang="es-ES" sz="2100" b="1" dirty="0">
              <a:solidFill>
                <a:schemeClr val="accent4"/>
              </a:solidFill>
              <a:latin typeface="Helvetica"/>
              <a:cs typeface="Helvetica"/>
            </a:endParaRPr>
          </a:p>
        </p:txBody>
      </p:sp>
      <p:sp>
        <p:nvSpPr>
          <p:cNvPr id="5" name="CuadroTexto 4">
            <a:extLst>
              <a:ext uri="{FF2B5EF4-FFF2-40B4-BE49-F238E27FC236}">
                <a16:creationId xmlns:a16="http://schemas.microsoft.com/office/drawing/2014/main" id="{305D8159-B9D8-F045-AFA5-8F8326FB0754}"/>
              </a:ext>
            </a:extLst>
          </p:cNvPr>
          <p:cNvSpPr txBox="1"/>
          <p:nvPr/>
        </p:nvSpPr>
        <p:spPr>
          <a:xfrm>
            <a:off x="277403" y="576884"/>
            <a:ext cx="4623370" cy="296876"/>
          </a:xfrm>
          <a:prstGeom prst="rect">
            <a:avLst/>
          </a:prstGeom>
          <a:noFill/>
        </p:spPr>
        <p:txBody>
          <a:bodyPr wrap="square">
            <a:spAutoFit/>
          </a:bodyPr>
          <a:lstStyle/>
          <a:p>
            <a:pPr>
              <a:lnSpc>
                <a:spcPct val="70000"/>
              </a:lnSpc>
            </a:pPr>
            <a:r>
              <a:rPr lang="es-ES" sz="1800" b="1" dirty="0">
                <a:solidFill>
                  <a:schemeClr val="accent4"/>
                </a:solidFill>
                <a:cs typeface="Calibri"/>
              </a:rPr>
              <a:t>Fiscalización</a:t>
            </a:r>
            <a:r>
              <a:rPr lang="es-ES" b="1" dirty="0">
                <a:solidFill>
                  <a:schemeClr val="accent4"/>
                </a:solidFill>
                <a:cs typeface="Calibri"/>
              </a:rPr>
              <a:t>- Conclusiones</a:t>
            </a:r>
            <a:endParaRPr lang="es-ES" sz="1800" b="1" dirty="0">
              <a:solidFill>
                <a:schemeClr val="accent4"/>
              </a:solidFill>
              <a:latin typeface="Helvetica"/>
              <a:cs typeface="Helvetica"/>
            </a:endParaRPr>
          </a:p>
        </p:txBody>
      </p:sp>
      <p:pic>
        <p:nvPicPr>
          <p:cNvPr id="11" name="Imagen 10">
            <a:extLst>
              <a:ext uri="{FF2B5EF4-FFF2-40B4-BE49-F238E27FC236}">
                <a16:creationId xmlns:a16="http://schemas.microsoft.com/office/drawing/2014/main" id="{86F527C9-9D5E-BF3B-F4A8-83BE0571FD72}"/>
              </a:ext>
            </a:extLst>
          </p:cNvPr>
          <p:cNvPicPr>
            <a:picLocks noChangeAspect="1"/>
          </p:cNvPicPr>
          <p:nvPr/>
        </p:nvPicPr>
        <p:blipFill>
          <a:blip r:embed="rId3"/>
          <a:stretch>
            <a:fillRect/>
          </a:stretch>
        </p:blipFill>
        <p:spPr>
          <a:xfrm>
            <a:off x="2062715" y="4701801"/>
            <a:ext cx="443943" cy="182334"/>
          </a:xfrm>
          <a:prstGeom prst="rect">
            <a:avLst/>
          </a:prstGeom>
        </p:spPr>
      </p:pic>
      <p:sp>
        <p:nvSpPr>
          <p:cNvPr id="2" name="Marcador de número de diapositiva 1">
            <a:extLst>
              <a:ext uri="{FF2B5EF4-FFF2-40B4-BE49-F238E27FC236}">
                <a16:creationId xmlns:a16="http://schemas.microsoft.com/office/drawing/2014/main" id="{C568695A-BAF7-42A8-FF90-86A4204D2F74}"/>
              </a:ext>
            </a:extLst>
          </p:cNvPr>
          <p:cNvSpPr>
            <a:spLocks noGrp="1"/>
          </p:cNvSpPr>
          <p:nvPr>
            <p:ph type="sldNum" sz="quarter" idx="12"/>
          </p:nvPr>
        </p:nvSpPr>
        <p:spPr/>
        <p:txBody>
          <a:bodyPr/>
          <a:lstStyle/>
          <a:p>
            <a:fld id="{971615F9-C4C2-4477-B1D4-5259C923AF72}" type="slidenum">
              <a:rPr lang="es-CL" smtClean="0"/>
              <a:t>20</a:t>
            </a:fld>
            <a:endParaRPr lang="es-CL"/>
          </a:p>
        </p:txBody>
      </p:sp>
      <p:pic>
        <p:nvPicPr>
          <p:cNvPr id="3" name="Imagen 2">
            <a:extLst>
              <a:ext uri="{FF2B5EF4-FFF2-40B4-BE49-F238E27FC236}">
                <a16:creationId xmlns:a16="http://schemas.microsoft.com/office/drawing/2014/main" id="{E571040E-A77B-FA93-C85E-6A1F0F5CF211}"/>
              </a:ext>
            </a:extLst>
          </p:cNvPr>
          <p:cNvPicPr>
            <a:picLocks noChangeAspect="1"/>
          </p:cNvPicPr>
          <p:nvPr/>
        </p:nvPicPr>
        <p:blipFill>
          <a:blip r:embed="rId4"/>
          <a:stretch>
            <a:fillRect/>
          </a:stretch>
        </p:blipFill>
        <p:spPr>
          <a:xfrm>
            <a:off x="6803984" y="5846692"/>
            <a:ext cx="1476581" cy="1019317"/>
          </a:xfrm>
          <a:prstGeom prst="rect">
            <a:avLst/>
          </a:prstGeom>
        </p:spPr>
      </p:pic>
      <p:pic>
        <p:nvPicPr>
          <p:cNvPr id="8" name="Imagen 7">
            <a:extLst>
              <a:ext uri="{FF2B5EF4-FFF2-40B4-BE49-F238E27FC236}">
                <a16:creationId xmlns:a16="http://schemas.microsoft.com/office/drawing/2014/main" id="{F793909E-E5D5-5208-855B-EA1DFE02D2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634" y="6538913"/>
            <a:ext cx="1819275" cy="238125"/>
          </a:xfrm>
          <a:prstGeom prst="rect">
            <a:avLst/>
          </a:prstGeom>
        </p:spPr>
      </p:pic>
      <p:sp>
        <p:nvSpPr>
          <p:cNvPr id="4" name="CuadroTexto 3">
            <a:extLst>
              <a:ext uri="{FF2B5EF4-FFF2-40B4-BE49-F238E27FC236}">
                <a16:creationId xmlns:a16="http://schemas.microsoft.com/office/drawing/2014/main" id="{36ABE0A6-7FBE-EC52-BBE3-F8EC3BA2D7E9}"/>
              </a:ext>
            </a:extLst>
          </p:cNvPr>
          <p:cNvSpPr txBox="1"/>
          <p:nvPr/>
        </p:nvSpPr>
        <p:spPr>
          <a:xfrm>
            <a:off x="360293" y="1746862"/>
            <a:ext cx="8423414" cy="3693319"/>
          </a:xfrm>
          <a:prstGeom prst="rect">
            <a:avLst/>
          </a:prstGeom>
          <a:noFill/>
        </p:spPr>
        <p:txBody>
          <a:bodyPr wrap="square">
            <a:spAutoFit/>
          </a:bodyPr>
          <a:lstStyle/>
          <a:p>
            <a:pPr marL="285750" indent="-285750" algn="just">
              <a:buFont typeface="Arial" panose="020B0604020202020204" pitchFamily="34" charset="0"/>
              <a:buChar char="•"/>
            </a:pPr>
            <a:r>
              <a:rPr lang="es-CL" dirty="0"/>
              <a:t>Más del 80% de los encuestados estima que la presencia o visibilidad de carabineros desincentiva el exceso de velocidad entre conductores</a:t>
            </a:r>
          </a:p>
          <a:p>
            <a:pPr marL="285750" indent="-285750" algn="just">
              <a:buFont typeface="Arial" panose="020B0604020202020204" pitchFamily="34" charset="0"/>
              <a:buChar char="•"/>
            </a:pPr>
            <a:endParaRPr lang="es-CL" dirty="0"/>
          </a:p>
          <a:p>
            <a:pPr marL="285750" indent="-285750" algn="just">
              <a:buFont typeface="Arial" panose="020B0604020202020204" pitchFamily="34" charset="0"/>
              <a:buChar char="•"/>
            </a:pPr>
            <a:r>
              <a:rPr lang="es-CL" dirty="0"/>
              <a:t>Hombres estiman en mayor proporción que la presencia o visibilidad de carabineros desincentiva mucho el exceso de velocidad entre conductores</a:t>
            </a:r>
          </a:p>
          <a:p>
            <a:pPr marL="285750" indent="-285750" algn="just">
              <a:buFont typeface="Arial" panose="020B0604020202020204" pitchFamily="34" charset="0"/>
              <a:buChar char="•"/>
            </a:pPr>
            <a:endParaRPr lang="es-CL" dirty="0"/>
          </a:p>
          <a:p>
            <a:pPr marL="285750" indent="-285750" algn="just">
              <a:buFont typeface="Arial" panose="020B0604020202020204" pitchFamily="34" charset="0"/>
              <a:buChar char="•"/>
            </a:pPr>
            <a:r>
              <a:rPr lang="es-CL" dirty="0"/>
              <a:t>Personas con educación universitaria estiman en mayor proporción que la presencia o visibilidad de carabineros desincentiva mucho el exceso de velocidad entre conductores</a:t>
            </a:r>
          </a:p>
          <a:p>
            <a:pPr marL="285750" indent="-285750" algn="just">
              <a:buFont typeface="Arial" panose="020B0604020202020204" pitchFamily="34" charset="0"/>
              <a:buChar char="•"/>
            </a:pPr>
            <a:endParaRPr lang="es-CL" dirty="0"/>
          </a:p>
          <a:p>
            <a:pPr marL="285750" indent="-285750" algn="just">
              <a:buFont typeface="Arial" panose="020B0604020202020204" pitchFamily="34" charset="0"/>
              <a:buChar char="•"/>
            </a:pPr>
            <a:endParaRPr lang="es-CL" dirty="0"/>
          </a:p>
          <a:p>
            <a:pPr marL="285750" indent="-285750" algn="just">
              <a:buFont typeface="Arial" panose="020B0604020202020204" pitchFamily="34" charset="0"/>
              <a:buChar char="•"/>
            </a:pPr>
            <a:endParaRPr lang="es-CL" dirty="0"/>
          </a:p>
          <a:p>
            <a:pPr marL="285750" indent="-285750" algn="just">
              <a:buFont typeface="Arial" panose="020B0604020202020204" pitchFamily="34" charset="0"/>
              <a:buChar char="•"/>
            </a:pPr>
            <a:endParaRPr lang="es-CL" dirty="0"/>
          </a:p>
        </p:txBody>
      </p:sp>
    </p:spTree>
    <p:extLst>
      <p:ext uri="{BB962C8B-B14F-4D97-AF65-F5344CB8AC3E}">
        <p14:creationId xmlns:p14="http://schemas.microsoft.com/office/powerpoint/2010/main" val="1200938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0"/>
            <a:ext cx="9144000" cy="87376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70000"/>
              </a:lnSpc>
            </a:pPr>
            <a:r>
              <a:rPr lang="es-ES" sz="2400" b="1" dirty="0">
                <a:solidFill>
                  <a:schemeClr val="accent4"/>
                </a:solidFill>
                <a:cs typeface="Calibri"/>
              </a:rPr>
              <a:t>3. RESULTADOS</a:t>
            </a:r>
            <a:endParaRPr lang="es-ES" sz="2100" b="1" dirty="0">
              <a:solidFill>
                <a:schemeClr val="accent4"/>
              </a:solidFill>
              <a:latin typeface="Helvetica"/>
              <a:cs typeface="Helvetica"/>
            </a:endParaRPr>
          </a:p>
        </p:txBody>
      </p:sp>
      <p:sp>
        <p:nvSpPr>
          <p:cNvPr id="5" name="CuadroTexto 4">
            <a:extLst>
              <a:ext uri="{FF2B5EF4-FFF2-40B4-BE49-F238E27FC236}">
                <a16:creationId xmlns:a16="http://schemas.microsoft.com/office/drawing/2014/main" id="{305D8159-B9D8-F045-AFA5-8F8326FB0754}"/>
              </a:ext>
            </a:extLst>
          </p:cNvPr>
          <p:cNvSpPr txBox="1"/>
          <p:nvPr/>
        </p:nvSpPr>
        <p:spPr>
          <a:xfrm>
            <a:off x="277403" y="576884"/>
            <a:ext cx="4623370" cy="296876"/>
          </a:xfrm>
          <a:prstGeom prst="rect">
            <a:avLst/>
          </a:prstGeom>
          <a:noFill/>
        </p:spPr>
        <p:txBody>
          <a:bodyPr wrap="square">
            <a:spAutoFit/>
          </a:bodyPr>
          <a:lstStyle/>
          <a:p>
            <a:pPr>
              <a:lnSpc>
                <a:spcPct val="70000"/>
              </a:lnSpc>
            </a:pPr>
            <a:r>
              <a:rPr lang="es-ES" sz="1800" b="1" dirty="0">
                <a:solidFill>
                  <a:schemeClr val="accent4"/>
                </a:solidFill>
                <a:cs typeface="Calibri"/>
              </a:rPr>
              <a:t>Evaluación infraestructura vial</a:t>
            </a:r>
            <a:endParaRPr lang="es-ES" sz="1800" b="1" dirty="0">
              <a:solidFill>
                <a:schemeClr val="accent4"/>
              </a:solidFill>
              <a:latin typeface="Helvetica"/>
              <a:cs typeface="Helvetica"/>
            </a:endParaRPr>
          </a:p>
        </p:txBody>
      </p:sp>
      <p:sp>
        <p:nvSpPr>
          <p:cNvPr id="17" name="CuadroTexto 16">
            <a:extLst>
              <a:ext uri="{FF2B5EF4-FFF2-40B4-BE49-F238E27FC236}">
                <a16:creationId xmlns:a16="http://schemas.microsoft.com/office/drawing/2014/main" id="{38A27869-9BCC-00AD-3A33-171127F45215}"/>
              </a:ext>
            </a:extLst>
          </p:cNvPr>
          <p:cNvSpPr txBox="1"/>
          <p:nvPr/>
        </p:nvSpPr>
        <p:spPr>
          <a:xfrm>
            <a:off x="414563" y="5324040"/>
            <a:ext cx="8729437" cy="738664"/>
          </a:xfrm>
          <a:prstGeom prst="rect">
            <a:avLst/>
          </a:prstGeom>
          <a:noFill/>
        </p:spPr>
        <p:txBody>
          <a:bodyPr wrap="square">
            <a:spAutoFit/>
          </a:bodyPr>
          <a:lstStyle/>
          <a:p>
            <a:pPr algn="ctr"/>
            <a:r>
              <a:rPr lang="es-ES" sz="1400" i="1" dirty="0"/>
              <a:t>En una escala de 1 a 5, donde 1 es “Totalmente en desacuerdo” y 5 es “Totalmente de acuerdo”, ¿qué tan de acuerdo usted con la afirmación de que lomos de toro impiden el exceso de velocidad entre conductores?</a:t>
            </a:r>
            <a:br>
              <a:rPr lang="es-ES" sz="1400" i="1" dirty="0"/>
            </a:br>
            <a:endParaRPr lang="es-CL" sz="1400" dirty="0"/>
          </a:p>
        </p:txBody>
      </p:sp>
      <p:sp>
        <p:nvSpPr>
          <p:cNvPr id="10" name="CuadroTexto 9">
            <a:extLst>
              <a:ext uri="{FF2B5EF4-FFF2-40B4-BE49-F238E27FC236}">
                <a16:creationId xmlns:a16="http://schemas.microsoft.com/office/drawing/2014/main" id="{D2D4F871-C15F-35D1-8AF9-2965FD782A2E}"/>
              </a:ext>
            </a:extLst>
          </p:cNvPr>
          <p:cNvSpPr txBox="1"/>
          <p:nvPr/>
        </p:nvSpPr>
        <p:spPr>
          <a:xfrm>
            <a:off x="2467596" y="6062704"/>
            <a:ext cx="4623370" cy="307777"/>
          </a:xfrm>
          <a:prstGeom prst="rect">
            <a:avLst/>
          </a:prstGeom>
          <a:noFill/>
        </p:spPr>
        <p:txBody>
          <a:bodyPr wrap="square">
            <a:spAutoFit/>
          </a:bodyPr>
          <a:lstStyle/>
          <a:p>
            <a:pPr algn="ctr"/>
            <a:r>
              <a:rPr lang="es-CL" sz="1400" b="0" i="0" dirty="0">
                <a:solidFill>
                  <a:srgbClr val="201F1E"/>
                </a:solidFill>
                <a:effectLst/>
              </a:rPr>
              <a:t>Submuestra n= 1090</a:t>
            </a:r>
            <a:endParaRPr lang="es-CL" sz="1400" dirty="0"/>
          </a:p>
        </p:txBody>
      </p:sp>
      <p:pic>
        <p:nvPicPr>
          <p:cNvPr id="11" name="Imagen 10">
            <a:extLst>
              <a:ext uri="{FF2B5EF4-FFF2-40B4-BE49-F238E27FC236}">
                <a16:creationId xmlns:a16="http://schemas.microsoft.com/office/drawing/2014/main" id="{86F527C9-9D5E-BF3B-F4A8-83BE0571FD72}"/>
              </a:ext>
            </a:extLst>
          </p:cNvPr>
          <p:cNvPicPr>
            <a:picLocks noChangeAspect="1"/>
          </p:cNvPicPr>
          <p:nvPr/>
        </p:nvPicPr>
        <p:blipFill>
          <a:blip r:embed="rId3"/>
          <a:stretch>
            <a:fillRect/>
          </a:stretch>
        </p:blipFill>
        <p:spPr>
          <a:xfrm>
            <a:off x="2062715" y="4701801"/>
            <a:ext cx="443943" cy="182334"/>
          </a:xfrm>
          <a:prstGeom prst="rect">
            <a:avLst/>
          </a:prstGeom>
        </p:spPr>
      </p:pic>
      <p:pic>
        <p:nvPicPr>
          <p:cNvPr id="8" name="Imagen 7">
            <a:extLst>
              <a:ext uri="{FF2B5EF4-FFF2-40B4-BE49-F238E27FC236}">
                <a16:creationId xmlns:a16="http://schemas.microsoft.com/office/drawing/2014/main" id="{6C3944ED-8A3E-39E9-C50A-F7A1DEF956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8294" y="2157884"/>
            <a:ext cx="120202" cy="132222"/>
          </a:xfrm>
          <a:prstGeom prst="rect">
            <a:avLst/>
          </a:prstGeom>
        </p:spPr>
      </p:pic>
      <p:pic>
        <p:nvPicPr>
          <p:cNvPr id="12" name="Imagen 11">
            <a:extLst>
              <a:ext uri="{FF2B5EF4-FFF2-40B4-BE49-F238E27FC236}">
                <a16:creationId xmlns:a16="http://schemas.microsoft.com/office/drawing/2014/main" id="{5DAC4F02-5B4D-DA1F-6114-D13D3DED70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1889" y="3986684"/>
            <a:ext cx="120202" cy="132222"/>
          </a:xfrm>
          <a:prstGeom prst="rect">
            <a:avLst/>
          </a:prstGeom>
        </p:spPr>
      </p:pic>
      <p:sp>
        <p:nvSpPr>
          <p:cNvPr id="2" name="Marcador de número de diapositiva 1">
            <a:extLst>
              <a:ext uri="{FF2B5EF4-FFF2-40B4-BE49-F238E27FC236}">
                <a16:creationId xmlns:a16="http://schemas.microsoft.com/office/drawing/2014/main" id="{FDEF4BB1-5D42-5D4E-39CD-08DECEBCB5F3}"/>
              </a:ext>
            </a:extLst>
          </p:cNvPr>
          <p:cNvSpPr>
            <a:spLocks noGrp="1"/>
          </p:cNvSpPr>
          <p:nvPr>
            <p:ph type="sldNum" sz="quarter" idx="12"/>
          </p:nvPr>
        </p:nvSpPr>
        <p:spPr/>
        <p:txBody>
          <a:bodyPr/>
          <a:lstStyle/>
          <a:p>
            <a:fld id="{971615F9-C4C2-4477-B1D4-5259C923AF72}" type="slidenum">
              <a:rPr lang="es-CL" smtClean="0"/>
              <a:t>21</a:t>
            </a:fld>
            <a:endParaRPr lang="es-CL"/>
          </a:p>
        </p:txBody>
      </p:sp>
      <p:pic>
        <p:nvPicPr>
          <p:cNvPr id="4" name="Imagen 3">
            <a:extLst>
              <a:ext uri="{FF2B5EF4-FFF2-40B4-BE49-F238E27FC236}">
                <a16:creationId xmlns:a16="http://schemas.microsoft.com/office/drawing/2014/main" id="{A2A51E9C-410B-FE50-52CC-5F7518CAE125}"/>
              </a:ext>
            </a:extLst>
          </p:cNvPr>
          <p:cNvPicPr>
            <a:picLocks noChangeAspect="1"/>
          </p:cNvPicPr>
          <p:nvPr/>
        </p:nvPicPr>
        <p:blipFill>
          <a:blip r:embed="rId5"/>
          <a:stretch>
            <a:fillRect/>
          </a:stretch>
        </p:blipFill>
        <p:spPr>
          <a:xfrm>
            <a:off x="6803984" y="5846692"/>
            <a:ext cx="1476581" cy="1019317"/>
          </a:xfrm>
          <a:prstGeom prst="rect">
            <a:avLst/>
          </a:prstGeom>
        </p:spPr>
      </p:pic>
      <p:pic>
        <p:nvPicPr>
          <p:cNvPr id="6" name="Imagen 5">
            <a:extLst>
              <a:ext uri="{FF2B5EF4-FFF2-40B4-BE49-F238E27FC236}">
                <a16:creationId xmlns:a16="http://schemas.microsoft.com/office/drawing/2014/main" id="{09007A8A-63C7-46D0-0441-EA0F60FD4F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634" y="6538913"/>
            <a:ext cx="1819275" cy="238125"/>
          </a:xfrm>
          <a:prstGeom prst="rect">
            <a:avLst/>
          </a:prstGeom>
        </p:spPr>
      </p:pic>
      <p:pic>
        <p:nvPicPr>
          <p:cNvPr id="7" name="Imagen 6">
            <a:extLst>
              <a:ext uri="{FF2B5EF4-FFF2-40B4-BE49-F238E27FC236}">
                <a16:creationId xmlns:a16="http://schemas.microsoft.com/office/drawing/2014/main" id="{FB80CE5A-02A1-356A-AC77-437C51E8F7B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972686" y="1724689"/>
            <a:ext cx="7198628" cy="3598171"/>
          </a:xfrm>
          <a:prstGeom prst="rect">
            <a:avLst/>
          </a:prstGeom>
        </p:spPr>
      </p:pic>
    </p:spTree>
    <p:extLst>
      <p:ext uri="{BB962C8B-B14F-4D97-AF65-F5344CB8AC3E}">
        <p14:creationId xmlns:p14="http://schemas.microsoft.com/office/powerpoint/2010/main" val="182695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0"/>
            <a:ext cx="9144000" cy="87376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70000"/>
              </a:lnSpc>
            </a:pPr>
            <a:r>
              <a:rPr lang="es-ES" sz="2400" b="1" dirty="0">
                <a:solidFill>
                  <a:schemeClr val="accent4"/>
                </a:solidFill>
                <a:cs typeface="Calibri"/>
              </a:rPr>
              <a:t>3. RESULTADOS</a:t>
            </a:r>
            <a:endParaRPr lang="es-ES" sz="2100" b="1" dirty="0">
              <a:solidFill>
                <a:schemeClr val="accent4"/>
              </a:solidFill>
              <a:latin typeface="Helvetica"/>
              <a:cs typeface="Helvetica"/>
            </a:endParaRPr>
          </a:p>
        </p:txBody>
      </p:sp>
      <p:sp>
        <p:nvSpPr>
          <p:cNvPr id="5" name="CuadroTexto 4">
            <a:extLst>
              <a:ext uri="{FF2B5EF4-FFF2-40B4-BE49-F238E27FC236}">
                <a16:creationId xmlns:a16="http://schemas.microsoft.com/office/drawing/2014/main" id="{305D8159-B9D8-F045-AFA5-8F8326FB0754}"/>
              </a:ext>
            </a:extLst>
          </p:cNvPr>
          <p:cNvSpPr txBox="1"/>
          <p:nvPr/>
        </p:nvSpPr>
        <p:spPr>
          <a:xfrm>
            <a:off x="277403" y="576884"/>
            <a:ext cx="4623370" cy="296876"/>
          </a:xfrm>
          <a:prstGeom prst="rect">
            <a:avLst/>
          </a:prstGeom>
          <a:noFill/>
        </p:spPr>
        <p:txBody>
          <a:bodyPr wrap="square">
            <a:spAutoFit/>
          </a:bodyPr>
          <a:lstStyle/>
          <a:p>
            <a:pPr>
              <a:lnSpc>
                <a:spcPct val="70000"/>
              </a:lnSpc>
            </a:pPr>
            <a:r>
              <a:rPr lang="es-ES" sz="1800" b="1" dirty="0">
                <a:solidFill>
                  <a:schemeClr val="accent4"/>
                </a:solidFill>
                <a:cs typeface="Calibri"/>
              </a:rPr>
              <a:t>Evaluación infraestructura vial</a:t>
            </a:r>
            <a:endParaRPr lang="es-ES" sz="1800" b="1" dirty="0">
              <a:solidFill>
                <a:schemeClr val="accent4"/>
              </a:solidFill>
              <a:latin typeface="Helvetica"/>
              <a:cs typeface="Helvetica"/>
            </a:endParaRPr>
          </a:p>
        </p:txBody>
      </p:sp>
      <p:sp>
        <p:nvSpPr>
          <p:cNvPr id="17" name="CuadroTexto 16">
            <a:extLst>
              <a:ext uri="{FF2B5EF4-FFF2-40B4-BE49-F238E27FC236}">
                <a16:creationId xmlns:a16="http://schemas.microsoft.com/office/drawing/2014/main" id="{38A27869-9BCC-00AD-3A33-171127F45215}"/>
              </a:ext>
            </a:extLst>
          </p:cNvPr>
          <p:cNvSpPr txBox="1"/>
          <p:nvPr/>
        </p:nvSpPr>
        <p:spPr>
          <a:xfrm>
            <a:off x="414563" y="5324040"/>
            <a:ext cx="8729437" cy="738664"/>
          </a:xfrm>
          <a:prstGeom prst="rect">
            <a:avLst/>
          </a:prstGeom>
          <a:noFill/>
        </p:spPr>
        <p:txBody>
          <a:bodyPr wrap="square">
            <a:spAutoFit/>
          </a:bodyPr>
          <a:lstStyle/>
          <a:p>
            <a:pPr algn="ctr"/>
            <a:r>
              <a:rPr lang="es-ES" sz="1400" i="1" dirty="0"/>
              <a:t>En una escala de 1 a 5, donde 1 es “Totalmente en desacuerdo” y 5 es “Totalmente de acuerdo”, ¿qué tan de acuerdo usted con la afirmación de que señaléticas impiden el exceso de velocidad entre conductores?</a:t>
            </a:r>
            <a:br>
              <a:rPr lang="es-ES" sz="1400" i="1" dirty="0"/>
            </a:br>
            <a:endParaRPr lang="es-CL" sz="1400" dirty="0"/>
          </a:p>
        </p:txBody>
      </p:sp>
      <p:sp>
        <p:nvSpPr>
          <p:cNvPr id="10" name="CuadroTexto 9">
            <a:extLst>
              <a:ext uri="{FF2B5EF4-FFF2-40B4-BE49-F238E27FC236}">
                <a16:creationId xmlns:a16="http://schemas.microsoft.com/office/drawing/2014/main" id="{D2D4F871-C15F-35D1-8AF9-2965FD782A2E}"/>
              </a:ext>
            </a:extLst>
          </p:cNvPr>
          <p:cNvSpPr txBox="1"/>
          <p:nvPr/>
        </p:nvSpPr>
        <p:spPr>
          <a:xfrm>
            <a:off x="2467596" y="6062704"/>
            <a:ext cx="4623370" cy="307777"/>
          </a:xfrm>
          <a:prstGeom prst="rect">
            <a:avLst/>
          </a:prstGeom>
          <a:noFill/>
        </p:spPr>
        <p:txBody>
          <a:bodyPr wrap="square">
            <a:spAutoFit/>
          </a:bodyPr>
          <a:lstStyle/>
          <a:p>
            <a:pPr algn="ctr"/>
            <a:r>
              <a:rPr lang="es-CL" sz="1400" b="0" i="0" dirty="0">
                <a:solidFill>
                  <a:srgbClr val="201F1E"/>
                </a:solidFill>
                <a:effectLst/>
              </a:rPr>
              <a:t>Submuestra n= 1096</a:t>
            </a:r>
            <a:endParaRPr lang="es-CL" sz="1400" dirty="0"/>
          </a:p>
        </p:txBody>
      </p:sp>
      <p:pic>
        <p:nvPicPr>
          <p:cNvPr id="11" name="Imagen 10">
            <a:extLst>
              <a:ext uri="{FF2B5EF4-FFF2-40B4-BE49-F238E27FC236}">
                <a16:creationId xmlns:a16="http://schemas.microsoft.com/office/drawing/2014/main" id="{86F527C9-9D5E-BF3B-F4A8-83BE0571FD72}"/>
              </a:ext>
            </a:extLst>
          </p:cNvPr>
          <p:cNvPicPr>
            <a:picLocks noChangeAspect="1"/>
          </p:cNvPicPr>
          <p:nvPr/>
        </p:nvPicPr>
        <p:blipFill>
          <a:blip r:embed="rId3"/>
          <a:stretch>
            <a:fillRect/>
          </a:stretch>
        </p:blipFill>
        <p:spPr>
          <a:xfrm>
            <a:off x="2062715" y="4701801"/>
            <a:ext cx="443943" cy="182334"/>
          </a:xfrm>
          <a:prstGeom prst="rect">
            <a:avLst/>
          </a:prstGeom>
        </p:spPr>
      </p:pic>
      <p:pic>
        <p:nvPicPr>
          <p:cNvPr id="8" name="Imagen 7">
            <a:extLst>
              <a:ext uri="{FF2B5EF4-FFF2-40B4-BE49-F238E27FC236}">
                <a16:creationId xmlns:a16="http://schemas.microsoft.com/office/drawing/2014/main" id="{6C3944ED-8A3E-39E9-C50A-F7A1DEF956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8294" y="2157884"/>
            <a:ext cx="120202" cy="132222"/>
          </a:xfrm>
          <a:prstGeom prst="rect">
            <a:avLst/>
          </a:prstGeom>
        </p:spPr>
      </p:pic>
      <p:pic>
        <p:nvPicPr>
          <p:cNvPr id="12" name="Imagen 11">
            <a:extLst>
              <a:ext uri="{FF2B5EF4-FFF2-40B4-BE49-F238E27FC236}">
                <a16:creationId xmlns:a16="http://schemas.microsoft.com/office/drawing/2014/main" id="{5DAC4F02-5B4D-DA1F-6114-D13D3DED70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1889" y="3986684"/>
            <a:ext cx="120202" cy="132222"/>
          </a:xfrm>
          <a:prstGeom prst="rect">
            <a:avLst/>
          </a:prstGeom>
        </p:spPr>
      </p:pic>
      <p:sp>
        <p:nvSpPr>
          <p:cNvPr id="6" name="Marcador de número de diapositiva 5">
            <a:extLst>
              <a:ext uri="{FF2B5EF4-FFF2-40B4-BE49-F238E27FC236}">
                <a16:creationId xmlns:a16="http://schemas.microsoft.com/office/drawing/2014/main" id="{77B291AA-C4DD-D613-2062-5BB86A7034E7}"/>
              </a:ext>
            </a:extLst>
          </p:cNvPr>
          <p:cNvSpPr>
            <a:spLocks noGrp="1"/>
          </p:cNvSpPr>
          <p:nvPr>
            <p:ph type="sldNum" sz="quarter" idx="12"/>
          </p:nvPr>
        </p:nvSpPr>
        <p:spPr/>
        <p:txBody>
          <a:bodyPr/>
          <a:lstStyle/>
          <a:p>
            <a:fld id="{971615F9-C4C2-4477-B1D4-5259C923AF72}" type="slidenum">
              <a:rPr lang="es-CL" smtClean="0"/>
              <a:t>22</a:t>
            </a:fld>
            <a:endParaRPr lang="es-CL"/>
          </a:p>
        </p:txBody>
      </p:sp>
      <p:pic>
        <p:nvPicPr>
          <p:cNvPr id="7" name="Imagen 6">
            <a:extLst>
              <a:ext uri="{FF2B5EF4-FFF2-40B4-BE49-F238E27FC236}">
                <a16:creationId xmlns:a16="http://schemas.microsoft.com/office/drawing/2014/main" id="{A5FE1475-8FB8-54BD-1898-99230D28D35B}"/>
              </a:ext>
            </a:extLst>
          </p:cNvPr>
          <p:cNvPicPr>
            <a:picLocks noChangeAspect="1"/>
          </p:cNvPicPr>
          <p:nvPr/>
        </p:nvPicPr>
        <p:blipFill>
          <a:blip r:embed="rId5"/>
          <a:stretch>
            <a:fillRect/>
          </a:stretch>
        </p:blipFill>
        <p:spPr>
          <a:xfrm>
            <a:off x="6803984" y="5846692"/>
            <a:ext cx="1476581" cy="1019317"/>
          </a:xfrm>
          <a:prstGeom prst="rect">
            <a:avLst/>
          </a:prstGeom>
        </p:spPr>
      </p:pic>
      <p:pic>
        <p:nvPicPr>
          <p:cNvPr id="13" name="Imagen 12">
            <a:extLst>
              <a:ext uri="{FF2B5EF4-FFF2-40B4-BE49-F238E27FC236}">
                <a16:creationId xmlns:a16="http://schemas.microsoft.com/office/drawing/2014/main" id="{33751DB0-310C-F08C-F4DC-02260AE794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634" y="6538913"/>
            <a:ext cx="1819275" cy="238125"/>
          </a:xfrm>
          <a:prstGeom prst="rect">
            <a:avLst/>
          </a:prstGeom>
        </p:spPr>
      </p:pic>
      <p:pic>
        <p:nvPicPr>
          <p:cNvPr id="14" name="Imagen 13">
            <a:extLst>
              <a:ext uri="{FF2B5EF4-FFF2-40B4-BE49-F238E27FC236}">
                <a16:creationId xmlns:a16="http://schemas.microsoft.com/office/drawing/2014/main" id="{C8244601-7535-FC9C-6991-A100F57EFB27}"/>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972686" y="1724689"/>
            <a:ext cx="7198628" cy="3598171"/>
          </a:xfrm>
          <a:prstGeom prst="rect">
            <a:avLst/>
          </a:prstGeom>
        </p:spPr>
      </p:pic>
    </p:spTree>
    <p:extLst>
      <p:ext uri="{BB962C8B-B14F-4D97-AF65-F5344CB8AC3E}">
        <p14:creationId xmlns:p14="http://schemas.microsoft.com/office/powerpoint/2010/main" val="1221580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0"/>
            <a:ext cx="9144000" cy="87376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70000"/>
              </a:lnSpc>
            </a:pPr>
            <a:r>
              <a:rPr lang="es-ES" sz="2400" b="1" dirty="0">
                <a:solidFill>
                  <a:schemeClr val="accent4"/>
                </a:solidFill>
                <a:cs typeface="Calibri"/>
              </a:rPr>
              <a:t>3. RESULTADOS</a:t>
            </a:r>
            <a:endParaRPr lang="es-ES" sz="2100" b="1" dirty="0">
              <a:solidFill>
                <a:schemeClr val="accent4"/>
              </a:solidFill>
              <a:latin typeface="Helvetica"/>
              <a:cs typeface="Helvetica"/>
            </a:endParaRPr>
          </a:p>
        </p:txBody>
      </p:sp>
      <p:sp>
        <p:nvSpPr>
          <p:cNvPr id="5" name="CuadroTexto 4">
            <a:extLst>
              <a:ext uri="{FF2B5EF4-FFF2-40B4-BE49-F238E27FC236}">
                <a16:creationId xmlns:a16="http://schemas.microsoft.com/office/drawing/2014/main" id="{305D8159-B9D8-F045-AFA5-8F8326FB0754}"/>
              </a:ext>
            </a:extLst>
          </p:cNvPr>
          <p:cNvSpPr txBox="1"/>
          <p:nvPr/>
        </p:nvSpPr>
        <p:spPr>
          <a:xfrm>
            <a:off x="277403" y="576884"/>
            <a:ext cx="4623370" cy="296876"/>
          </a:xfrm>
          <a:prstGeom prst="rect">
            <a:avLst/>
          </a:prstGeom>
          <a:noFill/>
        </p:spPr>
        <p:txBody>
          <a:bodyPr wrap="square">
            <a:spAutoFit/>
          </a:bodyPr>
          <a:lstStyle/>
          <a:p>
            <a:pPr>
              <a:lnSpc>
                <a:spcPct val="70000"/>
              </a:lnSpc>
            </a:pPr>
            <a:r>
              <a:rPr lang="es-ES" sz="1800" b="1" dirty="0">
                <a:solidFill>
                  <a:schemeClr val="accent4"/>
                </a:solidFill>
                <a:cs typeface="Calibri"/>
              </a:rPr>
              <a:t>Evaluación infraestructura vial</a:t>
            </a:r>
            <a:endParaRPr lang="es-ES" sz="1800" b="1" dirty="0">
              <a:solidFill>
                <a:schemeClr val="accent4"/>
              </a:solidFill>
              <a:latin typeface="Helvetica"/>
              <a:cs typeface="Helvetica"/>
            </a:endParaRPr>
          </a:p>
        </p:txBody>
      </p:sp>
      <p:sp>
        <p:nvSpPr>
          <p:cNvPr id="17" name="CuadroTexto 16">
            <a:extLst>
              <a:ext uri="{FF2B5EF4-FFF2-40B4-BE49-F238E27FC236}">
                <a16:creationId xmlns:a16="http://schemas.microsoft.com/office/drawing/2014/main" id="{38A27869-9BCC-00AD-3A33-171127F45215}"/>
              </a:ext>
            </a:extLst>
          </p:cNvPr>
          <p:cNvSpPr txBox="1"/>
          <p:nvPr/>
        </p:nvSpPr>
        <p:spPr>
          <a:xfrm>
            <a:off x="414563" y="5324040"/>
            <a:ext cx="8729437" cy="738664"/>
          </a:xfrm>
          <a:prstGeom prst="rect">
            <a:avLst/>
          </a:prstGeom>
          <a:noFill/>
        </p:spPr>
        <p:txBody>
          <a:bodyPr wrap="square">
            <a:spAutoFit/>
          </a:bodyPr>
          <a:lstStyle/>
          <a:p>
            <a:pPr algn="ctr"/>
            <a:r>
              <a:rPr lang="es-ES" sz="1400" i="1" dirty="0"/>
              <a:t>En una escala de 1 a 5, donde 1 es “Totalmente en desacuerdo” y 5 es “Totalmente de acuerdo”, ¿qué tan de acuerdo usted con la afirmación de que señaléticas impiden el exceso de velocidad entre conductores? * Educación</a:t>
            </a:r>
            <a:br>
              <a:rPr lang="es-ES" sz="1400" i="1" dirty="0"/>
            </a:br>
            <a:endParaRPr lang="es-CL" sz="1400" dirty="0"/>
          </a:p>
        </p:txBody>
      </p:sp>
      <p:sp>
        <p:nvSpPr>
          <p:cNvPr id="10" name="CuadroTexto 9">
            <a:extLst>
              <a:ext uri="{FF2B5EF4-FFF2-40B4-BE49-F238E27FC236}">
                <a16:creationId xmlns:a16="http://schemas.microsoft.com/office/drawing/2014/main" id="{D2D4F871-C15F-35D1-8AF9-2965FD782A2E}"/>
              </a:ext>
            </a:extLst>
          </p:cNvPr>
          <p:cNvSpPr txBox="1"/>
          <p:nvPr/>
        </p:nvSpPr>
        <p:spPr>
          <a:xfrm>
            <a:off x="2467596" y="5844052"/>
            <a:ext cx="4623370" cy="523220"/>
          </a:xfrm>
          <a:prstGeom prst="rect">
            <a:avLst/>
          </a:prstGeom>
          <a:noFill/>
        </p:spPr>
        <p:txBody>
          <a:bodyPr wrap="square">
            <a:spAutoFit/>
          </a:bodyPr>
          <a:lstStyle/>
          <a:p>
            <a:pPr algn="ctr"/>
            <a:r>
              <a:rPr lang="es-CL" sz="1400" b="0" i="0" dirty="0">
                <a:solidFill>
                  <a:srgbClr val="201F1E"/>
                </a:solidFill>
                <a:effectLst/>
              </a:rPr>
              <a:t>Muestra n= 1101</a:t>
            </a:r>
          </a:p>
          <a:p>
            <a:pPr algn="ctr"/>
            <a:r>
              <a:rPr lang="es-CL" sz="1400" dirty="0"/>
              <a:t>*Se omiten NS/NR</a:t>
            </a:r>
          </a:p>
        </p:txBody>
      </p:sp>
      <p:pic>
        <p:nvPicPr>
          <p:cNvPr id="11" name="Imagen 10">
            <a:extLst>
              <a:ext uri="{FF2B5EF4-FFF2-40B4-BE49-F238E27FC236}">
                <a16:creationId xmlns:a16="http://schemas.microsoft.com/office/drawing/2014/main" id="{86F527C9-9D5E-BF3B-F4A8-83BE0571FD72}"/>
              </a:ext>
            </a:extLst>
          </p:cNvPr>
          <p:cNvPicPr>
            <a:picLocks noChangeAspect="1"/>
          </p:cNvPicPr>
          <p:nvPr/>
        </p:nvPicPr>
        <p:blipFill>
          <a:blip r:embed="rId3"/>
          <a:stretch>
            <a:fillRect/>
          </a:stretch>
        </p:blipFill>
        <p:spPr>
          <a:xfrm>
            <a:off x="2062715" y="4701801"/>
            <a:ext cx="443943" cy="182334"/>
          </a:xfrm>
          <a:prstGeom prst="rect">
            <a:avLst/>
          </a:prstGeom>
        </p:spPr>
      </p:pic>
      <p:pic>
        <p:nvPicPr>
          <p:cNvPr id="8" name="Imagen 7">
            <a:extLst>
              <a:ext uri="{FF2B5EF4-FFF2-40B4-BE49-F238E27FC236}">
                <a16:creationId xmlns:a16="http://schemas.microsoft.com/office/drawing/2014/main" id="{6C3944ED-8A3E-39E9-C50A-F7A1DEF956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8294" y="2157884"/>
            <a:ext cx="120202" cy="132222"/>
          </a:xfrm>
          <a:prstGeom prst="rect">
            <a:avLst/>
          </a:prstGeom>
        </p:spPr>
      </p:pic>
      <p:pic>
        <p:nvPicPr>
          <p:cNvPr id="12" name="Imagen 11">
            <a:extLst>
              <a:ext uri="{FF2B5EF4-FFF2-40B4-BE49-F238E27FC236}">
                <a16:creationId xmlns:a16="http://schemas.microsoft.com/office/drawing/2014/main" id="{5DAC4F02-5B4D-DA1F-6114-D13D3DED70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1889" y="3986684"/>
            <a:ext cx="120202" cy="132222"/>
          </a:xfrm>
          <a:prstGeom prst="rect">
            <a:avLst/>
          </a:prstGeom>
        </p:spPr>
      </p:pic>
      <p:pic>
        <p:nvPicPr>
          <p:cNvPr id="13" name="Imagen 12">
            <a:extLst>
              <a:ext uri="{FF2B5EF4-FFF2-40B4-BE49-F238E27FC236}">
                <a16:creationId xmlns:a16="http://schemas.microsoft.com/office/drawing/2014/main" id="{BB2D2F04-5BD8-D28F-4FF6-EFD31A798D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8636" y="3348030"/>
            <a:ext cx="147219" cy="161940"/>
          </a:xfrm>
          <a:prstGeom prst="rect">
            <a:avLst/>
          </a:prstGeom>
        </p:spPr>
      </p:pic>
      <p:sp>
        <p:nvSpPr>
          <p:cNvPr id="14" name="CuadroTexto 13">
            <a:extLst>
              <a:ext uri="{FF2B5EF4-FFF2-40B4-BE49-F238E27FC236}">
                <a16:creationId xmlns:a16="http://schemas.microsoft.com/office/drawing/2014/main" id="{01BDBDB3-0C3E-1E9D-EAB2-908D1231818E}"/>
              </a:ext>
            </a:extLst>
          </p:cNvPr>
          <p:cNvSpPr txBox="1"/>
          <p:nvPr/>
        </p:nvSpPr>
        <p:spPr>
          <a:xfrm>
            <a:off x="2793936" y="6331518"/>
            <a:ext cx="4623370" cy="307777"/>
          </a:xfrm>
          <a:prstGeom prst="rect">
            <a:avLst/>
          </a:prstGeom>
          <a:noFill/>
        </p:spPr>
        <p:txBody>
          <a:bodyPr wrap="square">
            <a:spAutoFit/>
          </a:bodyPr>
          <a:lstStyle/>
          <a:p>
            <a:r>
              <a:rPr lang="es-CL" sz="1400" b="0" i="0" dirty="0">
                <a:solidFill>
                  <a:srgbClr val="201F1E"/>
                </a:solidFill>
                <a:effectLst/>
              </a:rPr>
              <a:t>*Diferencias significativas a un 95% de confianza</a:t>
            </a:r>
          </a:p>
        </p:txBody>
      </p:sp>
      <p:sp>
        <p:nvSpPr>
          <p:cNvPr id="15" name="Marcador de número de diapositiva 14">
            <a:extLst>
              <a:ext uri="{FF2B5EF4-FFF2-40B4-BE49-F238E27FC236}">
                <a16:creationId xmlns:a16="http://schemas.microsoft.com/office/drawing/2014/main" id="{E358B4E9-BCB5-6E1B-140D-7075175A25B8}"/>
              </a:ext>
            </a:extLst>
          </p:cNvPr>
          <p:cNvSpPr>
            <a:spLocks noGrp="1"/>
          </p:cNvSpPr>
          <p:nvPr>
            <p:ph type="sldNum" sz="quarter" idx="12"/>
          </p:nvPr>
        </p:nvSpPr>
        <p:spPr/>
        <p:txBody>
          <a:bodyPr/>
          <a:lstStyle/>
          <a:p>
            <a:fld id="{971615F9-C4C2-4477-B1D4-5259C923AF72}" type="slidenum">
              <a:rPr lang="es-CL" smtClean="0"/>
              <a:t>23</a:t>
            </a:fld>
            <a:endParaRPr lang="es-CL"/>
          </a:p>
        </p:txBody>
      </p:sp>
      <p:pic>
        <p:nvPicPr>
          <p:cNvPr id="16" name="Imagen 15">
            <a:extLst>
              <a:ext uri="{FF2B5EF4-FFF2-40B4-BE49-F238E27FC236}">
                <a16:creationId xmlns:a16="http://schemas.microsoft.com/office/drawing/2014/main" id="{5D8063F4-8D56-634F-905D-FA326F266A5B}"/>
              </a:ext>
            </a:extLst>
          </p:cNvPr>
          <p:cNvPicPr>
            <a:picLocks noChangeAspect="1"/>
          </p:cNvPicPr>
          <p:nvPr/>
        </p:nvPicPr>
        <p:blipFill>
          <a:blip r:embed="rId5"/>
          <a:stretch>
            <a:fillRect/>
          </a:stretch>
        </p:blipFill>
        <p:spPr>
          <a:xfrm>
            <a:off x="6803984" y="5846692"/>
            <a:ext cx="1476581" cy="1019317"/>
          </a:xfrm>
          <a:prstGeom prst="rect">
            <a:avLst/>
          </a:prstGeom>
        </p:spPr>
      </p:pic>
      <p:pic>
        <p:nvPicPr>
          <p:cNvPr id="18" name="Imagen 17">
            <a:extLst>
              <a:ext uri="{FF2B5EF4-FFF2-40B4-BE49-F238E27FC236}">
                <a16:creationId xmlns:a16="http://schemas.microsoft.com/office/drawing/2014/main" id="{29DE9DB7-5117-D89E-E75F-249ED85B2D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634" y="6538913"/>
            <a:ext cx="1819275" cy="238125"/>
          </a:xfrm>
          <a:prstGeom prst="rect">
            <a:avLst/>
          </a:prstGeom>
        </p:spPr>
      </p:pic>
      <p:pic>
        <p:nvPicPr>
          <p:cNvPr id="32" name="Imagen 31" descr="Gráfico, Gráfico de barras&#10;&#10;Descripción generada automáticamente">
            <a:extLst>
              <a:ext uri="{FF2B5EF4-FFF2-40B4-BE49-F238E27FC236}">
                <a16:creationId xmlns:a16="http://schemas.microsoft.com/office/drawing/2014/main" id="{033CA75A-8ED9-C42E-BC4E-6C166BBBAA5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000" y="1629914"/>
            <a:ext cx="9000000" cy="3598171"/>
          </a:xfrm>
          <a:prstGeom prst="rect">
            <a:avLst/>
          </a:prstGeom>
        </p:spPr>
      </p:pic>
      <p:pic>
        <p:nvPicPr>
          <p:cNvPr id="34" name="Imagen 33">
            <a:extLst>
              <a:ext uri="{FF2B5EF4-FFF2-40B4-BE49-F238E27FC236}">
                <a16:creationId xmlns:a16="http://schemas.microsoft.com/office/drawing/2014/main" id="{7DFDD998-B05E-28F5-AB4B-1C3C803E2D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0856" y="3509970"/>
            <a:ext cx="190527" cy="209579"/>
          </a:xfrm>
          <a:prstGeom prst="rect">
            <a:avLst/>
          </a:prstGeom>
        </p:spPr>
      </p:pic>
      <p:pic>
        <p:nvPicPr>
          <p:cNvPr id="36" name="Imagen 35">
            <a:extLst>
              <a:ext uri="{FF2B5EF4-FFF2-40B4-BE49-F238E27FC236}">
                <a16:creationId xmlns:a16="http://schemas.microsoft.com/office/drawing/2014/main" id="{D2CD8EE5-054D-5FE0-9DDF-00CB61A97B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7539" y="2005117"/>
            <a:ext cx="190527" cy="209579"/>
          </a:xfrm>
          <a:prstGeom prst="rect">
            <a:avLst/>
          </a:prstGeom>
        </p:spPr>
      </p:pic>
    </p:spTree>
    <p:extLst>
      <p:ext uri="{BB962C8B-B14F-4D97-AF65-F5344CB8AC3E}">
        <p14:creationId xmlns:p14="http://schemas.microsoft.com/office/powerpoint/2010/main" val="1227694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0"/>
            <a:ext cx="9144000" cy="87376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70000"/>
              </a:lnSpc>
            </a:pPr>
            <a:r>
              <a:rPr lang="es-ES" sz="2400" b="1" dirty="0">
                <a:solidFill>
                  <a:schemeClr val="accent4"/>
                </a:solidFill>
                <a:cs typeface="Calibri"/>
              </a:rPr>
              <a:t>3. RESULTADOS</a:t>
            </a:r>
            <a:endParaRPr lang="es-ES" sz="2100" b="1" dirty="0">
              <a:solidFill>
                <a:schemeClr val="accent4"/>
              </a:solidFill>
              <a:latin typeface="Helvetica"/>
              <a:cs typeface="Helvetica"/>
            </a:endParaRPr>
          </a:p>
        </p:txBody>
      </p:sp>
      <p:sp>
        <p:nvSpPr>
          <p:cNvPr id="5" name="CuadroTexto 4">
            <a:extLst>
              <a:ext uri="{FF2B5EF4-FFF2-40B4-BE49-F238E27FC236}">
                <a16:creationId xmlns:a16="http://schemas.microsoft.com/office/drawing/2014/main" id="{305D8159-B9D8-F045-AFA5-8F8326FB0754}"/>
              </a:ext>
            </a:extLst>
          </p:cNvPr>
          <p:cNvSpPr txBox="1"/>
          <p:nvPr/>
        </p:nvSpPr>
        <p:spPr>
          <a:xfrm>
            <a:off x="277403" y="576884"/>
            <a:ext cx="4623370" cy="296876"/>
          </a:xfrm>
          <a:prstGeom prst="rect">
            <a:avLst/>
          </a:prstGeom>
          <a:noFill/>
        </p:spPr>
        <p:txBody>
          <a:bodyPr wrap="square">
            <a:spAutoFit/>
          </a:bodyPr>
          <a:lstStyle/>
          <a:p>
            <a:pPr>
              <a:lnSpc>
                <a:spcPct val="70000"/>
              </a:lnSpc>
            </a:pPr>
            <a:r>
              <a:rPr lang="es-ES" sz="1800" b="1" dirty="0">
                <a:solidFill>
                  <a:schemeClr val="accent4"/>
                </a:solidFill>
                <a:cs typeface="Calibri"/>
              </a:rPr>
              <a:t>Evaluación infraestructura vial</a:t>
            </a:r>
            <a:endParaRPr lang="es-ES" sz="1800" b="1" dirty="0">
              <a:solidFill>
                <a:schemeClr val="accent4"/>
              </a:solidFill>
              <a:latin typeface="Helvetica"/>
              <a:cs typeface="Helvetica"/>
            </a:endParaRPr>
          </a:p>
        </p:txBody>
      </p:sp>
      <p:sp>
        <p:nvSpPr>
          <p:cNvPr id="17" name="CuadroTexto 16">
            <a:extLst>
              <a:ext uri="{FF2B5EF4-FFF2-40B4-BE49-F238E27FC236}">
                <a16:creationId xmlns:a16="http://schemas.microsoft.com/office/drawing/2014/main" id="{38A27869-9BCC-00AD-3A33-171127F45215}"/>
              </a:ext>
            </a:extLst>
          </p:cNvPr>
          <p:cNvSpPr txBox="1"/>
          <p:nvPr/>
        </p:nvSpPr>
        <p:spPr>
          <a:xfrm>
            <a:off x="414563" y="5324040"/>
            <a:ext cx="8729437" cy="738664"/>
          </a:xfrm>
          <a:prstGeom prst="rect">
            <a:avLst/>
          </a:prstGeom>
          <a:noFill/>
        </p:spPr>
        <p:txBody>
          <a:bodyPr wrap="square">
            <a:spAutoFit/>
          </a:bodyPr>
          <a:lstStyle/>
          <a:p>
            <a:pPr algn="ctr"/>
            <a:r>
              <a:rPr lang="es-ES" sz="1400" i="1" dirty="0"/>
              <a:t>En una escala de 1 a 5, donde 1 es “Totalmente en desacuerdo” y 5 es “Totalmente de acuerdo”, ¿qué tan de acuerdo usted con la afirmación de que pasos de cebra impiden el exceso de velocidad entre conductores?</a:t>
            </a:r>
            <a:br>
              <a:rPr lang="es-ES" sz="1400" i="1" dirty="0"/>
            </a:br>
            <a:endParaRPr lang="es-CL" sz="1400" dirty="0"/>
          </a:p>
        </p:txBody>
      </p:sp>
      <p:sp>
        <p:nvSpPr>
          <p:cNvPr id="10" name="CuadroTexto 9">
            <a:extLst>
              <a:ext uri="{FF2B5EF4-FFF2-40B4-BE49-F238E27FC236}">
                <a16:creationId xmlns:a16="http://schemas.microsoft.com/office/drawing/2014/main" id="{D2D4F871-C15F-35D1-8AF9-2965FD782A2E}"/>
              </a:ext>
            </a:extLst>
          </p:cNvPr>
          <p:cNvSpPr txBox="1"/>
          <p:nvPr/>
        </p:nvSpPr>
        <p:spPr>
          <a:xfrm>
            <a:off x="2467596" y="6062704"/>
            <a:ext cx="4623370" cy="307777"/>
          </a:xfrm>
          <a:prstGeom prst="rect">
            <a:avLst/>
          </a:prstGeom>
          <a:noFill/>
        </p:spPr>
        <p:txBody>
          <a:bodyPr wrap="square">
            <a:spAutoFit/>
          </a:bodyPr>
          <a:lstStyle/>
          <a:p>
            <a:pPr algn="ctr"/>
            <a:r>
              <a:rPr lang="es-CL" sz="1400" b="0" i="0" dirty="0">
                <a:solidFill>
                  <a:srgbClr val="201F1E"/>
                </a:solidFill>
                <a:effectLst/>
              </a:rPr>
              <a:t>Submuestra n= 1089</a:t>
            </a:r>
            <a:endParaRPr lang="es-CL" sz="1400" dirty="0"/>
          </a:p>
        </p:txBody>
      </p:sp>
      <p:pic>
        <p:nvPicPr>
          <p:cNvPr id="11" name="Imagen 10">
            <a:extLst>
              <a:ext uri="{FF2B5EF4-FFF2-40B4-BE49-F238E27FC236}">
                <a16:creationId xmlns:a16="http://schemas.microsoft.com/office/drawing/2014/main" id="{86F527C9-9D5E-BF3B-F4A8-83BE0571FD72}"/>
              </a:ext>
            </a:extLst>
          </p:cNvPr>
          <p:cNvPicPr>
            <a:picLocks noChangeAspect="1"/>
          </p:cNvPicPr>
          <p:nvPr/>
        </p:nvPicPr>
        <p:blipFill>
          <a:blip r:embed="rId3"/>
          <a:stretch>
            <a:fillRect/>
          </a:stretch>
        </p:blipFill>
        <p:spPr>
          <a:xfrm>
            <a:off x="2062715" y="4701801"/>
            <a:ext cx="443943" cy="182334"/>
          </a:xfrm>
          <a:prstGeom prst="rect">
            <a:avLst/>
          </a:prstGeom>
        </p:spPr>
      </p:pic>
      <p:pic>
        <p:nvPicPr>
          <p:cNvPr id="8" name="Imagen 7">
            <a:extLst>
              <a:ext uri="{FF2B5EF4-FFF2-40B4-BE49-F238E27FC236}">
                <a16:creationId xmlns:a16="http://schemas.microsoft.com/office/drawing/2014/main" id="{6C3944ED-8A3E-39E9-C50A-F7A1DEF956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8294" y="2157884"/>
            <a:ext cx="120202" cy="132222"/>
          </a:xfrm>
          <a:prstGeom prst="rect">
            <a:avLst/>
          </a:prstGeom>
        </p:spPr>
      </p:pic>
      <p:pic>
        <p:nvPicPr>
          <p:cNvPr id="12" name="Imagen 11">
            <a:extLst>
              <a:ext uri="{FF2B5EF4-FFF2-40B4-BE49-F238E27FC236}">
                <a16:creationId xmlns:a16="http://schemas.microsoft.com/office/drawing/2014/main" id="{5DAC4F02-5B4D-DA1F-6114-D13D3DED70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1889" y="3986684"/>
            <a:ext cx="120202" cy="132222"/>
          </a:xfrm>
          <a:prstGeom prst="rect">
            <a:avLst/>
          </a:prstGeom>
        </p:spPr>
      </p:pic>
      <p:sp>
        <p:nvSpPr>
          <p:cNvPr id="6" name="Marcador de número de diapositiva 5">
            <a:extLst>
              <a:ext uri="{FF2B5EF4-FFF2-40B4-BE49-F238E27FC236}">
                <a16:creationId xmlns:a16="http://schemas.microsoft.com/office/drawing/2014/main" id="{BBD93698-A519-2BC5-67C0-23C937C1ADB2}"/>
              </a:ext>
            </a:extLst>
          </p:cNvPr>
          <p:cNvSpPr>
            <a:spLocks noGrp="1"/>
          </p:cNvSpPr>
          <p:nvPr>
            <p:ph type="sldNum" sz="quarter" idx="12"/>
          </p:nvPr>
        </p:nvSpPr>
        <p:spPr/>
        <p:txBody>
          <a:bodyPr/>
          <a:lstStyle/>
          <a:p>
            <a:fld id="{971615F9-C4C2-4477-B1D4-5259C923AF72}" type="slidenum">
              <a:rPr lang="es-CL" smtClean="0"/>
              <a:t>24</a:t>
            </a:fld>
            <a:endParaRPr lang="es-CL"/>
          </a:p>
        </p:txBody>
      </p:sp>
      <p:pic>
        <p:nvPicPr>
          <p:cNvPr id="7" name="Imagen 6">
            <a:extLst>
              <a:ext uri="{FF2B5EF4-FFF2-40B4-BE49-F238E27FC236}">
                <a16:creationId xmlns:a16="http://schemas.microsoft.com/office/drawing/2014/main" id="{B427BF94-5FA1-DDB0-4303-F6C91E7AD5CD}"/>
              </a:ext>
            </a:extLst>
          </p:cNvPr>
          <p:cNvPicPr>
            <a:picLocks noChangeAspect="1"/>
          </p:cNvPicPr>
          <p:nvPr/>
        </p:nvPicPr>
        <p:blipFill>
          <a:blip r:embed="rId5"/>
          <a:stretch>
            <a:fillRect/>
          </a:stretch>
        </p:blipFill>
        <p:spPr>
          <a:xfrm>
            <a:off x="6803984" y="5846692"/>
            <a:ext cx="1476581" cy="1019317"/>
          </a:xfrm>
          <a:prstGeom prst="rect">
            <a:avLst/>
          </a:prstGeom>
        </p:spPr>
      </p:pic>
      <p:pic>
        <p:nvPicPr>
          <p:cNvPr id="13" name="Imagen 12">
            <a:extLst>
              <a:ext uri="{FF2B5EF4-FFF2-40B4-BE49-F238E27FC236}">
                <a16:creationId xmlns:a16="http://schemas.microsoft.com/office/drawing/2014/main" id="{F311C05F-DA53-3A0A-9734-65959A8EC5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634" y="6538913"/>
            <a:ext cx="1819275" cy="238125"/>
          </a:xfrm>
          <a:prstGeom prst="rect">
            <a:avLst/>
          </a:prstGeom>
        </p:spPr>
      </p:pic>
      <p:pic>
        <p:nvPicPr>
          <p:cNvPr id="14" name="Imagen 13">
            <a:extLst>
              <a:ext uri="{FF2B5EF4-FFF2-40B4-BE49-F238E27FC236}">
                <a16:creationId xmlns:a16="http://schemas.microsoft.com/office/drawing/2014/main" id="{65A14BB2-F75B-6E9A-0F0B-54A9CC63170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972686" y="1725869"/>
            <a:ext cx="7198628" cy="3598171"/>
          </a:xfrm>
          <a:prstGeom prst="rect">
            <a:avLst/>
          </a:prstGeom>
        </p:spPr>
      </p:pic>
    </p:spTree>
    <p:extLst>
      <p:ext uri="{BB962C8B-B14F-4D97-AF65-F5344CB8AC3E}">
        <p14:creationId xmlns:p14="http://schemas.microsoft.com/office/powerpoint/2010/main" val="2622083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0"/>
            <a:ext cx="9144000" cy="87376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70000"/>
              </a:lnSpc>
            </a:pPr>
            <a:r>
              <a:rPr lang="es-ES" sz="2400" b="1" dirty="0">
                <a:solidFill>
                  <a:schemeClr val="accent4"/>
                </a:solidFill>
                <a:cs typeface="Calibri"/>
              </a:rPr>
              <a:t>3. RESULTADOS</a:t>
            </a:r>
            <a:endParaRPr lang="es-ES" sz="2100" b="1" dirty="0">
              <a:solidFill>
                <a:schemeClr val="accent4"/>
              </a:solidFill>
              <a:latin typeface="Helvetica"/>
              <a:cs typeface="Helvetica"/>
            </a:endParaRPr>
          </a:p>
        </p:txBody>
      </p:sp>
      <p:sp>
        <p:nvSpPr>
          <p:cNvPr id="5" name="CuadroTexto 4">
            <a:extLst>
              <a:ext uri="{FF2B5EF4-FFF2-40B4-BE49-F238E27FC236}">
                <a16:creationId xmlns:a16="http://schemas.microsoft.com/office/drawing/2014/main" id="{305D8159-B9D8-F045-AFA5-8F8326FB0754}"/>
              </a:ext>
            </a:extLst>
          </p:cNvPr>
          <p:cNvSpPr txBox="1"/>
          <p:nvPr/>
        </p:nvSpPr>
        <p:spPr>
          <a:xfrm>
            <a:off x="277403" y="576884"/>
            <a:ext cx="4623370" cy="296876"/>
          </a:xfrm>
          <a:prstGeom prst="rect">
            <a:avLst/>
          </a:prstGeom>
          <a:noFill/>
        </p:spPr>
        <p:txBody>
          <a:bodyPr wrap="square">
            <a:spAutoFit/>
          </a:bodyPr>
          <a:lstStyle/>
          <a:p>
            <a:pPr>
              <a:lnSpc>
                <a:spcPct val="70000"/>
              </a:lnSpc>
            </a:pPr>
            <a:r>
              <a:rPr lang="es-ES" sz="1800" b="1" dirty="0">
                <a:solidFill>
                  <a:schemeClr val="accent4"/>
                </a:solidFill>
                <a:cs typeface="Calibri"/>
              </a:rPr>
              <a:t>Evaluación infraestructura vial</a:t>
            </a:r>
            <a:endParaRPr lang="es-ES" sz="1800" b="1" dirty="0">
              <a:solidFill>
                <a:schemeClr val="accent4"/>
              </a:solidFill>
              <a:latin typeface="Helvetica"/>
              <a:cs typeface="Helvetica"/>
            </a:endParaRPr>
          </a:p>
        </p:txBody>
      </p:sp>
      <p:sp>
        <p:nvSpPr>
          <p:cNvPr id="17" name="CuadroTexto 16">
            <a:extLst>
              <a:ext uri="{FF2B5EF4-FFF2-40B4-BE49-F238E27FC236}">
                <a16:creationId xmlns:a16="http://schemas.microsoft.com/office/drawing/2014/main" id="{38A27869-9BCC-00AD-3A33-171127F45215}"/>
              </a:ext>
            </a:extLst>
          </p:cNvPr>
          <p:cNvSpPr txBox="1"/>
          <p:nvPr/>
        </p:nvSpPr>
        <p:spPr>
          <a:xfrm>
            <a:off x="414563" y="5324040"/>
            <a:ext cx="8729437" cy="738664"/>
          </a:xfrm>
          <a:prstGeom prst="rect">
            <a:avLst/>
          </a:prstGeom>
          <a:noFill/>
        </p:spPr>
        <p:txBody>
          <a:bodyPr wrap="square">
            <a:spAutoFit/>
          </a:bodyPr>
          <a:lstStyle/>
          <a:p>
            <a:pPr algn="ctr"/>
            <a:r>
              <a:rPr lang="es-ES" sz="1400" i="1" dirty="0"/>
              <a:t>En una escala de 1 a 5, donde 1 es “Totalmente en desacuerdo” y 5 es “Totalmente de acuerdo”, ¿qué tan de acuerdo usted con la afirmación de que pasos de cebra impiden el exceso de velocidad entre conductores? * Educación</a:t>
            </a:r>
            <a:br>
              <a:rPr lang="es-ES" sz="1400" i="1" dirty="0"/>
            </a:br>
            <a:endParaRPr lang="es-CL" sz="1400" dirty="0"/>
          </a:p>
        </p:txBody>
      </p:sp>
      <p:pic>
        <p:nvPicPr>
          <p:cNvPr id="11" name="Imagen 10">
            <a:extLst>
              <a:ext uri="{FF2B5EF4-FFF2-40B4-BE49-F238E27FC236}">
                <a16:creationId xmlns:a16="http://schemas.microsoft.com/office/drawing/2014/main" id="{86F527C9-9D5E-BF3B-F4A8-83BE0571FD72}"/>
              </a:ext>
            </a:extLst>
          </p:cNvPr>
          <p:cNvPicPr>
            <a:picLocks noChangeAspect="1"/>
          </p:cNvPicPr>
          <p:nvPr/>
        </p:nvPicPr>
        <p:blipFill>
          <a:blip r:embed="rId3"/>
          <a:stretch>
            <a:fillRect/>
          </a:stretch>
        </p:blipFill>
        <p:spPr>
          <a:xfrm>
            <a:off x="2062715" y="4701801"/>
            <a:ext cx="443943" cy="182334"/>
          </a:xfrm>
          <a:prstGeom prst="rect">
            <a:avLst/>
          </a:prstGeom>
        </p:spPr>
      </p:pic>
      <p:pic>
        <p:nvPicPr>
          <p:cNvPr id="8" name="Imagen 7">
            <a:extLst>
              <a:ext uri="{FF2B5EF4-FFF2-40B4-BE49-F238E27FC236}">
                <a16:creationId xmlns:a16="http://schemas.microsoft.com/office/drawing/2014/main" id="{6C3944ED-8A3E-39E9-C50A-F7A1DEF956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8294" y="2157884"/>
            <a:ext cx="120202" cy="132222"/>
          </a:xfrm>
          <a:prstGeom prst="rect">
            <a:avLst/>
          </a:prstGeom>
        </p:spPr>
      </p:pic>
      <p:pic>
        <p:nvPicPr>
          <p:cNvPr id="12" name="Imagen 11">
            <a:extLst>
              <a:ext uri="{FF2B5EF4-FFF2-40B4-BE49-F238E27FC236}">
                <a16:creationId xmlns:a16="http://schemas.microsoft.com/office/drawing/2014/main" id="{5DAC4F02-5B4D-DA1F-6114-D13D3DED70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1889" y="3986684"/>
            <a:ext cx="120202" cy="132222"/>
          </a:xfrm>
          <a:prstGeom prst="rect">
            <a:avLst/>
          </a:prstGeom>
        </p:spPr>
      </p:pic>
      <p:sp>
        <p:nvSpPr>
          <p:cNvPr id="7" name="CuadroTexto 6">
            <a:extLst>
              <a:ext uri="{FF2B5EF4-FFF2-40B4-BE49-F238E27FC236}">
                <a16:creationId xmlns:a16="http://schemas.microsoft.com/office/drawing/2014/main" id="{22DADEE3-8528-0B70-68CD-7D8AB97AA0D7}"/>
              </a:ext>
            </a:extLst>
          </p:cNvPr>
          <p:cNvSpPr txBox="1"/>
          <p:nvPr/>
        </p:nvSpPr>
        <p:spPr>
          <a:xfrm>
            <a:off x="2793936" y="6331518"/>
            <a:ext cx="4623370" cy="307777"/>
          </a:xfrm>
          <a:prstGeom prst="rect">
            <a:avLst/>
          </a:prstGeom>
          <a:noFill/>
        </p:spPr>
        <p:txBody>
          <a:bodyPr wrap="square">
            <a:spAutoFit/>
          </a:bodyPr>
          <a:lstStyle/>
          <a:p>
            <a:r>
              <a:rPr lang="es-CL" sz="1400" b="0" i="0" dirty="0">
                <a:solidFill>
                  <a:srgbClr val="201F1E"/>
                </a:solidFill>
                <a:effectLst/>
              </a:rPr>
              <a:t>*Diferencias significativas a un 95% de confianza</a:t>
            </a:r>
          </a:p>
        </p:txBody>
      </p:sp>
      <p:sp>
        <p:nvSpPr>
          <p:cNvPr id="13" name="Marcador de número de diapositiva 12">
            <a:extLst>
              <a:ext uri="{FF2B5EF4-FFF2-40B4-BE49-F238E27FC236}">
                <a16:creationId xmlns:a16="http://schemas.microsoft.com/office/drawing/2014/main" id="{3FFA7AF4-70F5-192C-79DA-D8125892B2DA}"/>
              </a:ext>
            </a:extLst>
          </p:cNvPr>
          <p:cNvSpPr>
            <a:spLocks noGrp="1"/>
          </p:cNvSpPr>
          <p:nvPr>
            <p:ph type="sldNum" sz="quarter" idx="12"/>
          </p:nvPr>
        </p:nvSpPr>
        <p:spPr/>
        <p:txBody>
          <a:bodyPr/>
          <a:lstStyle/>
          <a:p>
            <a:fld id="{971615F9-C4C2-4477-B1D4-5259C923AF72}" type="slidenum">
              <a:rPr lang="es-CL" smtClean="0"/>
              <a:t>25</a:t>
            </a:fld>
            <a:endParaRPr lang="es-CL"/>
          </a:p>
        </p:txBody>
      </p:sp>
      <p:pic>
        <p:nvPicPr>
          <p:cNvPr id="14" name="Imagen 13">
            <a:extLst>
              <a:ext uri="{FF2B5EF4-FFF2-40B4-BE49-F238E27FC236}">
                <a16:creationId xmlns:a16="http://schemas.microsoft.com/office/drawing/2014/main" id="{C80C7CB7-DFE8-2D18-3F42-8D7CE8BB6C3E}"/>
              </a:ext>
            </a:extLst>
          </p:cNvPr>
          <p:cNvPicPr>
            <a:picLocks noChangeAspect="1"/>
          </p:cNvPicPr>
          <p:nvPr/>
        </p:nvPicPr>
        <p:blipFill>
          <a:blip r:embed="rId5"/>
          <a:stretch>
            <a:fillRect/>
          </a:stretch>
        </p:blipFill>
        <p:spPr>
          <a:xfrm>
            <a:off x="6803984" y="5846692"/>
            <a:ext cx="1476581" cy="1019317"/>
          </a:xfrm>
          <a:prstGeom prst="rect">
            <a:avLst/>
          </a:prstGeom>
        </p:spPr>
      </p:pic>
      <p:pic>
        <p:nvPicPr>
          <p:cNvPr id="15" name="Imagen 14">
            <a:extLst>
              <a:ext uri="{FF2B5EF4-FFF2-40B4-BE49-F238E27FC236}">
                <a16:creationId xmlns:a16="http://schemas.microsoft.com/office/drawing/2014/main" id="{1C5A837A-D759-2E27-99CE-EB58E62648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634" y="6538913"/>
            <a:ext cx="1819275" cy="238125"/>
          </a:xfrm>
          <a:prstGeom prst="rect">
            <a:avLst/>
          </a:prstGeom>
        </p:spPr>
      </p:pic>
      <p:pic>
        <p:nvPicPr>
          <p:cNvPr id="22" name="Imagen 21" descr="Gráfico, Gráfico de barras&#10;&#10;Descripción generada automáticamente">
            <a:extLst>
              <a:ext uri="{FF2B5EF4-FFF2-40B4-BE49-F238E27FC236}">
                <a16:creationId xmlns:a16="http://schemas.microsoft.com/office/drawing/2014/main" id="{BA3E417B-811C-9F54-6011-98D9D9F67EE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000" y="1629914"/>
            <a:ext cx="9000000" cy="3598171"/>
          </a:xfrm>
          <a:prstGeom prst="rect">
            <a:avLst/>
          </a:prstGeom>
        </p:spPr>
      </p:pic>
      <p:sp>
        <p:nvSpPr>
          <p:cNvPr id="23" name="CuadroTexto 22">
            <a:extLst>
              <a:ext uri="{FF2B5EF4-FFF2-40B4-BE49-F238E27FC236}">
                <a16:creationId xmlns:a16="http://schemas.microsoft.com/office/drawing/2014/main" id="{908D04E2-C97C-E4FA-8113-515C3753D9D9}"/>
              </a:ext>
            </a:extLst>
          </p:cNvPr>
          <p:cNvSpPr txBox="1"/>
          <p:nvPr/>
        </p:nvSpPr>
        <p:spPr>
          <a:xfrm>
            <a:off x="2467596" y="5844052"/>
            <a:ext cx="4623370" cy="523220"/>
          </a:xfrm>
          <a:prstGeom prst="rect">
            <a:avLst/>
          </a:prstGeom>
          <a:noFill/>
        </p:spPr>
        <p:txBody>
          <a:bodyPr wrap="square">
            <a:spAutoFit/>
          </a:bodyPr>
          <a:lstStyle/>
          <a:p>
            <a:pPr algn="ctr"/>
            <a:r>
              <a:rPr lang="es-CL" sz="1400" b="0" i="0" dirty="0">
                <a:solidFill>
                  <a:srgbClr val="201F1E"/>
                </a:solidFill>
                <a:effectLst/>
              </a:rPr>
              <a:t>Muestra n= 1101</a:t>
            </a:r>
          </a:p>
          <a:p>
            <a:pPr algn="ctr"/>
            <a:r>
              <a:rPr lang="es-CL" sz="1400" dirty="0"/>
              <a:t>*Se omiten NS/NR</a:t>
            </a:r>
          </a:p>
        </p:txBody>
      </p:sp>
      <p:pic>
        <p:nvPicPr>
          <p:cNvPr id="25" name="Imagen 24">
            <a:extLst>
              <a:ext uri="{FF2B5EF4-FFF2-40B4-BE49-F238E27FC236}">
                <a16:creationId xmlns:a16="http://schemas.microsoft.com/office/drawing/2014/main" id="{527F2ED5-6EE5-3903-8C32-E955ABD914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8496" y="2002027"/>
            <a:ext cx="190527" cy="209579"/>
          </a:xfrm>
          <a:prstGeom prst="rect">
            <a:avLst/>
          </a:prstGeom>
        </p:spPr>
      </p:pic>
    </p:spTree>
    <p:extLst>
      <p:ext uri="{BB962C8B-B14F-4D97-AF65-F5344CB8AC3E}">
        <p14:creationId xmlns:p14="http://schemas.microsoft.com/office/powerpoint/2010/main" val="3737728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0"/>
            <a:ext cx="9144000" cy="87376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70000"/>
              </a:lnSpc>
            </a:pPr>
            <a:r>
              <a:rPr lang="es-ES" sz="2400" b="1" dirty="0">
                <a:solidFill>
                  <a:schemeClr val="accent4"/>
                </a:solidFill>
                <a:cs typeface="Calibri"/>
              </a:rPr>
              <a:t>3. RESULTADOS</a:t>
            </a:r>
            <a:endParaRPr lang="es-ES" sz="2100" b="1" dirty="0">
              <a:solidFill>
                <a:schemeClr val="accent4"/>
              </a:solidFill>
              <a:latin typeface="Helvetica"/>
              <a:cs typeface="Helvetica"/>
            </a:endParaRPr>
          </a:p>
        </p:txBody>
      </p:sp>
      <p:sp>
        <p:nvSpPr>
          <p:cNvPr id="5" name="CuadroTexto 4">
            <a:extLst>
              <a:ext uri="{FF2B5EF4-FFF2-40B4-BE49-F238E27FC236}">
                <a16:creationId xmlns:a16="http://schemas.microsoft.com/office/drawing/2014/main" id="{305D8159-B9D8-F045-AFA5-8F8326FB0754}"/>
              </a:ext>
            </a:extLst>
          </p:cNvPr>
          <p:cNvSpPr txBox="1"/>
          <p:nvPr/>
        </p:nvSpPr>
        <p:spPr>
          <a:xfrm>
            <a:off x="277403" y="576884"/>
            <a:ext cx="4623370" cy="296876"/>
          </a:xfrm>
          <a:prstGeom prst="rect">
            <a:avLst/>
          </a:prstGeom>
          <a:noFill/>
        </p:spPr>
        <p:txBody>
          <a:bodyPr wrap="square">
            <a:spAutoFit/>
          </a:bodyPr>
          <a:lstStyle/>
          <a:p>
            <a:pPr>
              <a:lnSpc>
                <a:spcPct val="70000"/>
              </a:lnSpc>
            </a:pPr>
            <a:r>
              <a:rPr lang="es-ES" sz="1800" b="1" dirty="0">
                <a:solidFill>
                  <a:schemeClr val="accent4"/>
                </a:solidFill>
                <a:cs typeface="Calibri"/>
              </a:rPr>
              <a:t>Evaluación infraestructura vial</a:t>
            </a:r>
            <a:endParaRPr lang="es-ES" sz="1800" b="1" dirty="0">
              <a:solidFill>
                <a:schemeClr val="accent4"/>
              </a:solidFill>
              <a:latin typeface="Helvetica"/>
              <a:cs typeface="Helvetica"/>
            </a:endParaRPr>
          </a:p>
        </p:txBody>
      </p:sp>
      <p:sp>
        <p:nvSpPr>
          <p:cNvPr id="17" name="CuadroTexto 16">
            <a:extLst>
              <a:ext uri="{FF2B5EF4-FFF2-40B4-BE49-F238E27FC236}">
                <a16:creationId xmlns:a16="http://schemas.microsoft.com/office/drawing/2014/main" id="{38A27869-9BCC-00AD-3A33-171127F45215}"/>
              </a:ext>
            </a:extLst>
          </p:cNvPr>
          <p:cNvSpPr txBox="1"/>
          <p:nvPr/>
        </p:nvSpPr>
        <p:spPr>
          <a:xfrm>
            <a:off x="414563" y="5324040"/>
            <a:ext cx="8729437" cy="954107"/>
          </a:xfrm>
          <a:prstGeom prst="rect">
            <a:avLst/>
          </a:prstGeom>
          <a:noFill/>
        </p:spPr>
        <p:txBody>
          <a:bodyPr wrap="square">
            <a:spAutoFit/>
          </a:bodyPr>
          <a:lstStyle/>
          <a:p>
            <a:pPr algn="ctr"/>
            <a:r>
              <a:rPr lang="es-ES" sz="1400" i="1" dirty="0"/>
              <a:t>En una escala de 1 a 5, donde 1 es “Totalmente en desacuerdo” y 5 es “Totalmente de acuerdo”, ¿qué tan de acuerdo usted con la afirmación de que carteles indicadores de velocidad en carreteras y autopistas impiden el exceso de velocidad entre conductores?</a:t>
            </a:r>
            <a:br>
              <a:rPr lang="es-ES" sz="1400" i="1" dirty="0"/>
            </a:br>
            <a:endParaRPr lang="es-CL" sz="1400" dirty="0"/>
          </a:p>
        </p:txBody>
      </p:sp>
      <p:sp>
        <p:nvSpPr>
          <p:cNvPr id="10" name="CuadroTexto 9">
            <a:extLst>
              <a:ext uri="{FF2B5EF4-FFF2-40B4-BE49-F238E27FC236}">
                <a16:creationId xmlns:a16="http://schemas.microsoft.com/office/drawing/2014/main" id="{D2D4F871-C15F-35D1-8AF9-2965FD782A2E}"/>
              </a:ext>
            </a:extLst>
          </p:cNvPr>
          <p:cNvSpPr txBox="1"/>
          <p:nvPr/>
        </p:nvSpPr>
        <p:spPr>
          <a:xfrm>
            <a:off x="2467596" y="6062704"/>
            <a:ext cx="4623370" cy="307777"/>
          </a:xfrm>
          <a:prstGeom prst="rect">
            <a:avLst/>
          </a:prstGeom>
          <a:noFill/>
        </p:spPr>
        <p:txBody>
          <a:bodyPr wrap="square">
            <a:spAutoFit/>
          </a:bodyPr>
          <a:lstStyle/>
          <a:p>
            <a:pPr algn="ctr"/>
            <a:r>
              <a:rPr lang="es-CL" sz="1400" dirty="0" err="1">
                <a:solidFill>
                  <a:srgbClr val="201F1E"/>
                </a:solidFill>
              </a:rPr>
              <a:t>Sub</a:t>
            </a:r>
            <a:r>
              <a:rPr lang="es-CL" sz="1400" b="0" i="0" dirty="0" err="1">
                <a:solidFill>
                  <a:srgbClr val="201F1E"/>
                </a:solidFill>
                <a:effectLst/>
              </a:rPr>
              <a:t>uestra</a:t>
            </a:r>
            <a:r>
              <a:rPr lang="es-CL" sz="1400" b="0" i="0" dirty="0">
                <a:solidFill>
                  <a:srgbClr val="201F1E"/>
                </a:solidFill>
                <a:effectLst/>
              </a:rPr>
              <a:t> n= 1080</a:t>
            </a:r>
            <a:endParaRPr lang="es-CL" sz="1400" dirty="0"/>
          </a:p>
        </p:txBody>
      </p:sp>
      <p:pic>
        <p:nvPicPr>
          <p:cNvPr id="11" name="Imagen 10">
            <a:extLst>
              <a:ext uri="{FF2B5EF4-FFF2-40B4-BE49-F238E27FC236}">
                <a16:creationId xmlns:a16="http://schemas.microsoft.com/office/drawing/2014/main" id="{86F527C9-9D5E-BF3B-F4A8-83BE0571FD72}"/>
              </a:ext>
            </a:extLst>
          </p:cNvPr>
          <p:cNvPicPr>
            <a:picLocks noChangeAspect="1"/>
          </p:cNvPicPr>
          <p:nvPr/>
        </p:nvPicPr>
        <p:blipFill>
          <a:blip r:embed="rId3"/>
          <a:stretch>
            <a:fillRect/>
          </a:stretch>
        </p:blipFill>
        <p:spPr>
          <a:xfrm>
            <a:off x="2062715" y="4701801"/>
            <a:ext cx="443943" cy="182334"/>
          </a:xfrm>
          <a:prstGeom prst="rect">
            <a:avLst/>
          </a:prstGeom>
        </p:spPr>
      </p:pic>
      <p:pic>
        <p:nvPicPr>
          <p:cNvPr id="8" name="Imagen 7">
            <a:extLst>
              <a:ext uri="{FF2B5EF4-FFF2-40B4-BE49-F238E27FC236}">
                <a16:creationId xmlns:a16="http://schemas.microsoft.com/office/drawing/2014/main" id="{6C3944ED-8A3E-39E9-C50A-F7A1DEF956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8294" y="2157884"/>
            <a:ext cx="120202" cy="132222"/>
          </a:xfrm>
          <a:prstGeom prst="rect">
            <a:avLst/>
          </a:prstGeom>
        </p:spPr>
      </p:pic>
      <p:pic>
        <p:nvPicPr>
          <p:cNvPr id="12" name="Imagen 11">
            <a:extLst>
              <a:ext uri="{FF2B5EF4-FFF2-40B4-BE49-F238E27FC236}">
                <a16:creationId xmlns:a16="http://schemas.microsoft.com/office/drawing/2014/main" id="{5DAC4F02-5B4D-DA1F-6114-D13D3DED70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1889" y="3986684"/>
            <a:ext cx="120202" cy="132222"/>
          </a:xfrm>
          <a:prstGeom prst="rect">
            <a:avLst/>
          </a:prstGeom>
        </p:spPr>
      </p:pic>
      <p:sp>
        <p:nvSpPr>
          <p:cNvPr id="6" name="Marcador de número de diapositiva 5">
            <a:extLst>
              <a:ext uri="{FF2B5EF4-FFF2-40B4-BE49-F238E27FC236}">
                <a16:creationId xmlns:a16="http://schemas.microsoft.com/office/drawing/2014/main" id="{5232F497-F764-5430-EA71-BB37450A42BE}"/>
              </a:ext>
            </a:extLst>
          </p:cNvPr>
          <p:cNvSpPr>
            <a:spLocks noGrp="1"/>
          </p:cNvSpPr>
          <p:nvPr>
            <p:ph type="sldNum" sz="quarter" idx="12"/>
          </p:nvPr>
        </p:nvSpPr>
        <p:spPr/>
        <p:txBody>
          <a:bodyPr/>
          <a:lstStyle/>
          <a:p>
            <a:fld id="{971615F9-C4C2-4477-B1D4-5259C923AF72}" type="slidenum">
              <a:rPr lang="es-CL" smtClean="0"/>
              <a:t>26</a:t>
            </a:fld>
            <a:endParaRPr lang="es-CL"/>
          </a:p>
        </p:txBody>
      </p:sp>
      <p:pic>
        <p:nvPicPr>
          <p:cNvPr id="7" name="Imagen 6">
            <a:extLst>
              <a:ext uri="{FF2B5EF4-FFF2-40B4-BE49-F238E27FC236}">
                <a16:creationId xmlns:a16="http://schemas.microsoft.com/office/drawing/2014/main" id="{07CB5CF0-53DE-4D79-D5A9-811FA41D25CB}"/>
              </a:ext>
            </a:extLst>
          </p:cNvPr>
          <p:cNvPicPr>
            <a:picLocks noChangeAspect="1"/>
          </p:cNvPicPr>
          <p:nvPr/>
        </p:nvPicPr>
        <p:blipFill>
          <a:blip r:embed="rId5"/>
          <a:stretch>
            <a:fillRect/>
          </a:stretch>
        </p:blipFill>
        <p:spPr>
          <a:xfrm>
            <a:off x="6803984" y="5846692"/>
            <a:ext cx="1476581" cy="1019317"/>
          </a:xfrm>
          <a:prstGeom prst="rect">
            <a:avLst/>
          </a:prstGeom>
        </p:spPr>
      </p:pic>
      <p:pic>
        <p:nvPicPr>
          <p:cNvPr id="13" name="Imagen 12">
            <a:extLst>
              <a:ext uri="{FF2B5EF4-FFF2-40B4-BE49-F238E27FC236}">
                <a16:creationId xmlns:a16="http://schemas.microsoft.com/office/drawing/2014/main" id="{EF230801-D9D7-6384-4CB1-6F34909E55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634" y="6538913"/>
            <a:ext cx="1819275" cy="238125"/>
          </a:xfrm>
          <a:prstGeom prst="rect">
            <a:avLst/>
          </a:prstGeom>
        </p:spPr>
      </p:pic>
      <p:pic>
        <p:nvPicPr>
          <p:cNvPr id="14" name="Imagen 13">
            <a:extLst>
              <a:ext uri="{FF2B5EF4-FFF2-40B4-BE49-F238E27FC236}">
                <a16:creationId xmlns:a16="http://schemas.microsoft.com/office/drawing/2014/main" id="{F1CC31F5-C137-7C4A-F183-79D82CA386B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972686" y="1724689"/>
            <a:ext cx="7198628" cy="3598171"/>
          </a:xfrm>
          <a:prstGeom prst="rect">
            <a:avLst/>
          </a:prstGeom>
        </p:spPr>
      </p:pic>
    </p:spTree>
    <p:extLst>
      <p:ext uri="{BB962C8B-B14F-4D97-AF65-F5344CB8AC3E}">
        <p14:creationId xmlns:p14="http://schemas.microsoft.com/office/powerpoint/2010/main" val="3249954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0"/>
            <a:ext cx="9144000" cy="87376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70000"/>
              </a:lnSpc>
            </a:pPr>
            <a:r>
              <a:rPr lang="es-ES" sz="2400" b="1" dirty="0">
                <a:solidFill>
                  <a:schemeClr val="accent4"/>
                </a:solidFill>
                <a:cs typeface="Calibri"/>
              </a:rPr>
              <a:t>3. RESULTADOS</a:t>
            </a:r>
            <a:endParaRPr lang="es-ES" sz="2100" b="1" dirty="0">
              <a:solidFill>
                <a:schemeClr val="accent4"/>
              </a:solidFill>
              <a:latin typeface="Helvetica"/>
              <a:cs typeface="Helvetica"/>
            </a:endParaRPr>
          </a:p>
        </p:txBody>
      </p:sp>
      <p:sp>
        <p:nvSpPr>
          <p:cNvPr id="5" name="CuadroTexto 4">
            <a:extLst>
              <a:ext uri="{FF2B5EF4-FFF2-40B4-BE49-F238E27FC236}">
                <a16:creationId xmlns:a16="http://schemas.microsoft.com/office/drawing/2014/main" id="{305D8159-B9D8-F045-AFA5-8F8326FB0754}"/>
              </a:ext>
            </a:extLst>
          </p:cNvPr>
          <p:cNvSpPr txBox="1"/>
          <p:nvPr/>
        </p:nvSpPr>
        <p:spPr>
          <a:xfrm>
            <a:off x="277403" y="576884"/>
            <a:ext cx="4623370" cy="296876"/>
          </a:xfrm>
          <a:prstGeom prst="rect">
            <a:avLst/>
          </a:prstGeom>
          <a:noFill/>
        </p:spPr>
        <p:txBody>
          <a:bodyPr wrap="square">
            <a:spAutoFit/>
          </a:bodyPr>
          <a:lstStyle/>
          <a:p>
            <a:pPr>
              <a:lnSpc>
                <a:spcPct val="70000"/>
              </a:lnSpc>
            </a:pPr>
            <a:r>
              <a:rPr lang="es-ES" sz="1800" b="1" dirty="0">
                <a:solidFill>
                  <a:schemeClr val="accent4"/>
                </a:solidFill>
                <a:cs typeface="Calibri"/>
              </a:rPr>
              <a:t>Evaluación infraestructura vial</a:t>
            </a:r>
            <a:endParaRPr lang="es-ES" sz="1800" b="1" dirty="0">
              <a:solidFill>
                <a:schemeClr val="accent4"/>
              </a:solidFill>
              <a:latin typeface="Helvetica"/>
              <a:cs typeface="Helvetica"/>
            </a:endParaRPr>
          </a:p>
        </p:txBody>
      </p:sp>
      <p:sp>
        <p:nvSpPr>
          <p:cNvPr id="17" name="CuadroTexto 16">
            <a:extLst>
              <a:ext uri="{FF2B5EF4-FFF2-40B4-BE49-F238E27FC236}">
                <a16:creationId xmlns:a16="http://schemas.microsoft.com/office/drawing/2014/main" id="{38A27869-9BCC-00AD-3A33-171127F45215}"/>
              </a:ext>
            </a:extLst>
          </p:cNvPr>
          <p:cNvSpPr txBox="1"/>
          <p:nvPr/>
        </p:nvSpPr>
        <p:spPr>
          <a:xfrm>
            <a:off x="414563" y="5324040"/>
            <a:ext cx="8729437" cy="954107"/>
          </a:xfrm>
          <a:prstGeom prst="rect">
            <a:avLst/>
          </a:prstGeom>
          <a:noFill/>
        </p:spPr>
        <p:txBody>
          <a:bodyPr wrap="square">
            <a:spAutoFit/>
          </a:bodyPr>
          <a:lstStyle/>
          <a:p>
            <a:pPr algn="ctr"/>
            <a:r>
              <a:rPr lang="es-ES" sz="1400" i="1" dirty="0"/>
              <a:t>En una escala de 1 a 5, donde 1 es “Totalmente en desacuerdo” y 5 es “Totalmente de acuerdo”, ¿qué tan de acuerdo usted con la afirmación de que carteles indicadores de velocidad en carreteras y autopistas impiden el exceso de velocidad entre conductores? * Educación</a:t>
            </a:r>
            <a:br>
              <a:rPr lang="es-ES" sz="1400" i="1" dirty="0"/>
            </a:br>
            <a:endParaRPr lang="es-CL" sz="1400" dirty="0"/>
          </a:p>
        </p:txBody>
      </p:sp>
      <p:pic>
        <p:nvPicPr>
          <p:cNvPr id="11" name="Imagen 10">
            <a:extLst>
              <a:ext uri="{FF2B5EF4-FFF2-40B4-BE49-F238E27FC236}">
                <a16:creationId xmlns:a16="http://schemas.microsoft.com/office/drawing/2014/main" id="{86F527C9-9D5E-BF3B-F4A8-83BE0571FD72}"/>
              </a:ext>
            </a:extLst>
          </p:cNvPr>
          <p:cNvPicPr>
            <a:picLocks noChangeAspect="1"/>
          </p:cNvPicPr>
          <p:nvPr/>
        </p:nvPicPr>
        <p:blipFill>
          <a:blip r:embed="rId3"/>
          <a:stretch>
            <a:fillRect/>
          </a:stretch>
        </p:blipFill>
        <p:spPr>
          <a:xfrm>
            <a:off x="2062715" y="4701801"/>
            <a:ext cx="443943" cy="182334"/>
          </a:xfrm>
          <a:prstGeom prst="rect">
            <a:avLst/>
          </a:prstGeom>
        </p:spPr>
      </p:pic>
      <p:pic>
        <p:nvPicPr>
          <p:cNvPr id="8" name="Imagen 7">
            <a:extLst>
              <a:ext uri="{FF2B5EF4-FFF2-40B4-BE49-F238E27FC236}">
                <a16:creationId xmlns:a16="http://schemas.microsoft.com/office/drawing/2014/main" id="{6C3944ED-8A3E-39E9-C50A-F7A1DEF956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8294" y="2157884"/>
            <a:ext cx="120202" cy="132222"/>
          </a:xfrm>
          <a:prstGeom prst="rect">
            <a:avLst/>
          </a:prstGeom>
        </p:spPr>
      </p:pic>
      <p:pic>
        <p:nvPicPr>
          <p:cNvPr id="12" name="Imagen 11">
            <a:extLst>
              <a:ext uri="{FF2B5EF4-FFF2-40B4-BE49-F238E27FC236}">
                <a16:creationId xmlns:a16="http://schemas.microsoft.com/office/drawing/2014/main" id="{5DAC4F02-5B4D-DA1F-6114-D13D3DED70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1889" y="3986684"/>
            <a:ext cx="120202" cy="132222"/>
          </a:xfrm>
          <a:prstGeom prst="rect">
            <a:avLst/>
          </a:prstGeom>
        </p:spPr>
      </p:pic>
      <p:sp>
        <p:nvSpPr>
          <p:cNvPr id="7" name="CuadroTexto 6">
            <a:extLst>
              <a:ext uri="{FF2B5EF4-FFF2-40B4-BE49-F238E27FC236}">
                <a16:creationId xmlns:a16="http://schemas.microsoft.com/office/drawing/2014/main" id="{462B4A54-92B7-F079-5434-0B66A5FBA17B}"/>
              </a:ext>
            </a:extLst>
          </p:cNvPr>
          <p:cNvSpPr txBox="1"/>
          <p:nvPr/>
        </p:nvSpPr>
        <p:spPr>
          <a:xfrm>
            <a:off x="2813630" y="6374102"/>
            <a:ext cx="4623370" cy="307777"/>
          </a:xfrm>
          <a:prstGeom prst="rect">
            <a:avLst/>
          </a:prstGeom>
          <a:noFill/>
        </p:spPr>
        <p:txBody>
          <a:bodyPr wrap="square">
            <a:spAutoFit/>
          </a:bodyPr>
          <a:lstStyle/>
          <a:p>
            <a:r>
              <a:rPr lang="es-CL" sz="1400" b="0" i="0" dirty="0">
                <a:solidFill>
                  <a:srgbClr val="201F1E"/>
                </a:solidFill>
                <a:effectLst/>
              </a:rPr>
              <a:t>*Diferencias significativas a un 95% de confianza</a:t>
            </a:r>
          </a:p>
        </p:txBody>
      </p:sp>
      <p:sp>
        <p:nvSpPr>
          <p:cNvPr id="13" name="Marcador de número de diapositiva 12">
            <a:extLst>
              <a:ext uri="{FF2B5EF4-FFF2-40B4-BE49-F238E27FC236}">
                <a16:creationId xmlns:a16="http://schemas.microsoft.com/office/drawing/2014/main" id="{C7055362-ED33-6960-3A9C-3AAC27201E3A}"/>
              </a:ext>
            </a:extLst>
          </p:cNvPr>
          <p:cNvSpPr>
            <a:spLocks noGrp="1"/>
          </p:cNvSpPr>
          <p:nvPr>
            <p:ph type="sldNum" sz="quarter" idx="12"/>
          </p:nvPr>
        </p:nvSpPr>
        <p:spPr/>
        <p:txBody>
          <a:bodyPr/>
          <a:lstStyle/>
          <a:p>
            <a:fld id="{971615F9-C4C2-4477-B1D4-5259C923AF72}" type="slidenum">
              <a:rPr lang="es-CL" smtClean="0"/>
              <a:t>27</a:t>
            </a:fld>
            <a:endParaRPr lang="es-CL"/>
          </a:p>
        </p:txBody>
      </p:sp>
      <p:pic>
        <p:nvPicPr>
          <p:cNvPr id="14" name="Imagen 13">
            <a:extLst>
              <a:ext uri="{FF2B5EF4-FFF2-40B4-BE49-F238E27FC236}">
                <a16:creationId xmlns:a16="http://schemas.microsoft.com/office/drawing/2014/main" id="{45E8AECA-D0E9-FD39-0552-AA1EED247DD6}"/>
              </a:ext>
            </a:extLst>
          </p:cNvPr>
          <p:cNvPicPr>
            <a:picLocks noChangeAspect="1"/>
          </p:cNvPicPr>
          <p:nvPr/>
        </p:nvPicPr>
        <p:blipFill>
          <a:blip r:embed="rId5"/>
          <a:stretch>
            <a:fillRect/>
          </a:stretch>
        </p:blipFill>
        <p:spPr>
          <a:xfrm>
            <a:off x="6803984" y="5846692"/>
            <a:ext cx="1476581" cy="1019317"/>
          </a:xfrm>
          <a:prstGeom prst="rect">
            <a:avLst/>
          </a:prstGeom>
        </p:spPr>
      </p:pic>
      <p:pic>
        <p:nvPicPr>
          <p:cNvPr id="15" name="Imagen 14">
            <a:extLst>
              <a:ext uri="{FF2B5EF4-FFF2-40B4-BE49-F238E27FC236}">
                <a16:creationId xmlns:a16="http://schemas.microsoft.com/office/drawing/2014/main" id="{6FC556A7-EE72-15B4-425E-77AD689E45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634" y="6538913"/>
            <a:ext cx="1819275" cy="238125"/>
          </a:xfrm>
          <a:prstGeom prst="rect">
            <a:avLst/>
          </a:prstGeom>
        </p:spPr>
      </p:pic>
      <p:pic>
        <p:nvPicPr>
          <p:cNvPr id="20" name="Imagen 19" descr="Gráfico, Gráfico de barras&#10;&#10;Descripción generada automáticamente">
            <a:extLst>
              <a:ext uri="{FF2B5EF4-FFF2-40B4-BE49-F238E27FC236}">
                <a16:creationId xmlns:a16="http://schemas.microsoft.com/office/drawing/2014/main" id="{EAAC3D51-D42D-1FFE-9EE4-2DFB8BFA4E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000" y="1629914"/>
            <a:ext cx="9000000" cy="3598171"/>
          </a:xfrm>
          <a:prstGeom prst="rect">
            <a:avLst/>
          </a:prstGeom>
        </p:spPr>
      </p:pic>
      <p:sp>
        <p:nvSpPr>
          <p:cNvPr id="21" name="CuadroTexto 20">
            <a:extLst>
              <a:ext uri="{FF2B5EF4-FFF2-40B4-BE49-F238E27FC236}">
                <a16:creationId xmlns:a16="http://schemas.microsoft.com/office/drawing/2014/main" id="{008E09B8-7C79-8E20-5D27-2EBE4CE53B5B}"/>
              </a:ext>
            </a:extLst>
          </p:cNvPr>
          <p:cNvSpPr txBox="1"/>
          <p:nvPr/>
        </p:nvSpPr>
        <p:spPr>
          <a:xfrm>
            <a:off x="2467596" y="5948696"/>
            <a:ext cx="4623370" cy="523220"/>
          </a:xfrm>
          <a:prstGeom prst="rect">
            <a:avLst/>
          </a:prstGeom>
          <a:noFill/>
        </p:spPr>
        <p:txBody>
          <a:bodyPr wrap="square">
            <a:spAutoFit/>
          </a:bodyPr>
          <a:lstStyle/>
          <a:p>
            <a:pPr algn="ctr"/>
            <a:r>
              <a:rPr lang="es-CL" sz="1400" b="0" i="0" dirty="0">
                <a:solidFill>
                  <a:srgbClr val="201F1E"/>
                </a:solidFill>
                <a:effectLst/>
              </a:rPr>
              <a:t>Muestra n= 1101</a:t>
            </a:r>
          </a:p>
          <a:p>
            <a:pPr algn="ctr"/>
            <a:r>
              <a:rPr lang="es-CL" sz="1400" dirty="0"/>
              <a:t>*Se omiten NS/NR</a:t>
            </a:r>
          </a:p>
        </p:txBody>
      </p:sp>
    </p:spTree>
    <p:extLst>
      <p:ext uri="{BB962C8B-B14F-4D97-AF65-F5344CB8AC3E}">
        <p14:creationId xmlns:p14="http://schemas.microsoft.com/office/powerpoint/2010/main" val="3849603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0"/>
            <a:ext cx="9144000" cy="87376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70000"/>
              </a:lnSpc>
            </a:pPr>
            <a:r>
              <a:rPr lang="es-ES" sz="2400" b="1" dirty="0">
                <a:solidFill>
                  <a:schemeClr val="accent4"/>
                </a:solidFill>
                <a:cs typeface="Calibri"/>
              </a:rPr>
              <a:t>3. RESULTADOS</a:t>
            </a:r>
            <a:endParaRPr lang="es-ES" sz="2100" b="1" dirty="0">
              <a:solidFill>
                <a:schemeClr val="accent4"/>
              </a:solidFill>
              <a:latin typeface="Helvetica"/>
              <a:cs typeface="Helvetica"/>
            </a:endParaRPr>
          </a:p>
        </p:txBody>
      </p:sp>
      <p:sp>
        <p:nvSpPr>
          <p:cNvPr id="5" name="CuadroTexto 4">
            <a:extLst>
              <a:ext uri="{FF2B5EF4-FFF2-40B4-BE49-F238E27FC236}">
                <a16:creationId xmlns:a16="http://schemas.microsoft.com/office/drawing/2014/main" id="{305D8159-B9D8-F045-AFA5-8F8326FB0754}"/>
              </a:ext>
            </a:extLst>
          </p:cNvPr>
          <p:cNvSpPr txBox="1"/>
          <p:nvPr/>
        </p:nvSpPr>
        <p:spPr>
          <a:xfrm>
            <a:off x="277403" y="576884"/>
            <a:ext cx="4623370" cy="296876"/>
          </a:xfrm>
          <a:prstGeom prst="rect">
            <a:avLst/>
          </a:prstGeom>
          <a:noFill/>
        </p:spPr>
        <p:txBody>
          <a:bodyPr wrap="square">
            <a:spAutoFit/>
          </a:bodyPr>
          <a:lstStyle/>
          <a:p>
            <a:pPr>
              <a:lnSpc>
                <a:spcPct val="70000"/>
              </a:lnSpc>
            </a:pPr>
            <a:r>
              <a:rPr lang="es-ES" sz="1800" b="1" dirty="0">
                <a:solidFill>
                  <a:schemeClr val="accent4"/>
                </a:solidFill>
                <a:cs typeface="Calibri"/>
              </a:rPr>
              <a:t>Evaluación infraestructura vial</a:t>
            </a:r>
            <a:endParaRPr lang="es-ES" sz="1800" b="1" dirty="0">
              <a:solidFill>
                <a:schemeClr val="accent4"/>
              </a:solidFill>
              <a:latin typeface="Helvetica"/>
              <a:cs typeface="Helvetica"/>
            </a:endParaRPr>
          </a:p>
        </p:txBody>
      </p:sp>
      <p:sp>
        <p:nvSpPr>
          <p:cNvPr id="17" name="CuadroTexto 16">
            <a:extLst>
              <a:ext uri="{FF2B5EF4-FFF2-40B4-BE49-F238E27FC236}">
                <a16:creationId xmlns:a16="http://schemas.microsoft.com/office/drawing/2014/main" id="{38A27869-9BCC-00AD-3A33-171127F45215}"/>
              </a:ext>
            </a:extLst>
          </p:cNvPr>
          <p:cNvSpPr txBox="1"/>
          <p:nvPr/>
        </p:nvSpPr>
        <p:spPr>
          <a:xfrm>
            <a:off x="414563" y="5324040"/>
            <a:ext cx="8729437" cy="738664"/>
          </a:xfrm>
          <a:prstGeom prst="rect">
            <a:avLst/>
          </a:prstGeom>
          <a:noFill/>
        </p:spPr>
        <p:txBody>
          <a:bodyPr wrap="square">
            <a:spAutoFit/>
          </a:bodyPr>
          <a:lstStyle/>
          <a:p>
            <a:pPr algn="ctr"/>
            <a:r>
              <a:rPr lang="es-ES" sz="1400" i="1" dirty="0"/>
              <a:t>En una escala de 1 a 5, donde 1 es “Totalmente en desacuerdo” y 5 es “Totalmente de acuerdo”, ¿qué tan de acuerdo usted con la afirmación de que campañas de educación vial impiden el exceso de velocidad entre conductores?</a:t>
            </a:r>
            <a:br>
              <a:rPr lang="es-ES" sz="1400" i="1" dirty="0"/>
            </a:br>
            <a:endParaRPr lang="es-CL" sz="1400" dirty="0"/>
          </a:p>
        </p:txBody>
      </p:sp>
      <p:sp>
        <p:nvSpPr>
          <p:cNvPr id="10" name="CuadroTexto 9">
            <a:extLst>
              <a:ext uri="{FF2B5EF4-FFF2-40B4-BE49-F238E27FC236}">
                <a16:creationId xmlns:a16="http://schemas.microsoft.com/office/drawing/2014/main" id="{D2D4F871-C15F-35D1-8AF9-2965FD782A2E}"/>
              </a:ext>
            </a:extLst>
          </p:cNvPr>
          <p:cNvSpPr txBox="1"/>
          <p:nvPr/>
        </p:nvSpPr>
        <p:spPr>
          <a:xfrm>
            <a:off x="2467596" y="6062704"/>
            <a:ext cx="4623370" cy="307777"/>
          </a:xfrm>
          <a:prstGeom prst="rect">
            <a:avLst/>
          </a:prstGeom>
          <a:noFill/>
        </p:spPr>
        <p:txBody>
          <a:bodyPr wrap="square">
            <a:spAutoFit/>
          </a:bodyPr>
          <a:lstStyle/>
          <a:p>
            <a:pPr algn="ctr"/>
            <a:r>
              <a:rPr lang="es-CL" sz="1400" b="0" i="0" dirty="0">
                <a:solidFill>
                  <a:srgbClr val="201F1E"/>
                </a:solidFill>
                <a:effectLst/>
              </a:rPr>
              <a:t>Submuestra n= 1051</a:t>
            </a:r>
            <a:endParaRPr lang="es-CL" sz="1400" dirty="0"/>
          </a:p>
        </p:txBody>
      </p:sp>
      <p:pic>
        <p:nvPicPr>
          <p:cNvPr id="11" name="Imagen 10">
            <a:extLst>
              <a:ext uri="{FF2B5EF4-FFF2-40B4-BE49-F238E27FC236}">
                <a16:creationId xmlns:a16="http://schemas.microsoft.com/office/drawing/2014/main" id="{86F527C9-9D5E-BF3B-F4A8-83BE0571FD72}"/>
              </a:ext>
            </a:extLst>
          </p:cNvPr>
          <p:cNvPicPr>
            <a:picLocks noChangeAspect="1"/>
          </p:cNvPicPr>
          <p:nvPr/>
        </p:nvPicPr>
        <p:blipFill>
          <a:blip r:embed="rId3"/>
          <a:stretch>
            <a:fillRect/>
          </a:stretch>
        </p:blipFill>
        <p:spPr>
          <a:xfrm>
            <a:off x="2062715" y="4701801"/>
            <a:ext cx="443943" cy="182334"/>
          </a:xfrm>
          <a:prstGeom prst="rect">
            <a:avLst/>
          </a:prstGeom>
        </p:spPr>
      </p:pic>
      <p:pic>
        <p:nvPicPr>
          <p:cNvPr id="8" name="Imagen 7">
            <a:extLst>
              <a:ext uri="{FF2B5EF4-FFF2-40B4-BE49-F238E27FC236}">
                <a16:creationId xmlns:a16="http://schemas.microsoft.com/office/drawing/2014/main" id="{6C3944ED-8A3E-39E9-C50A-F7A1DEF956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8294" y="2157884"/>
            <a:ext cx="120202" cy="132222"/>
          </a:xfrm>
          <a:prstGeom prst="rect">
            <a:avLst/>
          </a:prstGeom>
        </p:spPr>
      </p:pic>
      <p:pic>
        <p:nvPicPr>
          <p:cNvPr id="12" name="Imagen 11">
            <a:extLst>
              <a:ext uri="{FF2B5EF4-FFF2-40B4-BE49-F238E27FC236}">
                <a16:creationId xmlns:a16="http://schemas.microsoft.com/office/drawing/2014/main" id="{5DAC4F02-5B4D-DA1F-6114-D13D3DED70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1889" y="3986684"/>
            <a:ext cx="120202" cy="132222"/>
          </a:xfrm>
          <a:prstGeom prst="rect">
            <a:avLst/>
          </a:prstGeom>
        </p:spPr>
      </p:pic>
      <p:sp>
        <p:nvSpPr>
          <p:cNvPr id="13" name="Marcador de número de diapositiva 12">
            <a:extLst>
              <a:ext uri="{FF2B5EF4-FFF2-40B4-BE49-F238E27FC236}">
                <a16:creationId xmlns:a16="http://schemas.microsoft.com/office/drawing/2014/main" id="{C81BA990-70A7-32F2-3829-71CC4C658D34}"/>
              </a:ext>
            </a:extLst>
          </p:cNvPr>
          <p:cNvSpPr>
            <a:spLocks noGrp="1"/>
          </p:cNvSpPr>
          <p:nvPr>
            <p:ph type="sldNum" sz="quarter" idx="12"/>
          </p:nvPr>
        </p:nvSpPr>
        <p:spPr/>
        <p:txBody>
          <a:bodyPr/>
          <a:lstStyle/>
          <a:p>
            <a:fld id="{971615F9-C4C2-4477-B1D4-5259C923AF72}" type="slidenum">
              <a:rPr lang="es-CL" smtClean="0"/>
              <a:t>28</a:t>
            </a:fld>
            <a:endParaRPr lang="es-CL"/>
          </a:p>
        </p:txBody>
      </p:sp>
      <p:pic>
        <p:nvPicPr>
          <p:cNvPr id="14" name="Imagen 13">
            <a:extLst>
              <a:ext uri="{FF2B5EF4-FFF2-40B4-BE49-F238E27FC236}">
                <a16:creationId xmlns:a16="http://schemas.microsoft.com/office/drawing/2014/main" id="{1886F01D-D0E5-427C-AE57-C9F16C88DB3B}"/>
              </a:ext>
            </a:extLst>
          </p:cNvPr>
          <p:cNvPicPr>
            <a:picLocks noChangeAspect="1"/>
          </p:cNvPicPr>
          <p:nvPr/>
        </p:nvPicPr>
        <p:blipFill>
          <a:blip r:embed="rId5"/>
          <a:stretch>
            <a:fillRect/>
          </a:stretch>
        </p:blipFill>
        <p:spPr>
          <a:xfrm>
            <a:off x="6803984" y="5846692"/>
            <a:ext cx="1476581" cy="1019317"/>
          </a:xfrm>
          <a:prstGeom prst="rect">
            <a:avLst/>
          </a:prstGeom>
        </p:spPr>
      </p:pic>
      <p:pic>
        <p:nvPicPr>
          <p:cNvPr id="15" name="Imagen 14">
            <a:extLst>
              <a:ext uri="{FF2B5EF4-FFF2-40B4-BE49-F238E27FC236}">
                <a16:creationId xmlns:a16="http://schemas.microsoft.com/office/drawing/2014/main" id="{DAF5C665-653A-0C73-EC70-E389ADD6A2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634" y="6538913"/>
            <a:ext cx="1819275" cy="238125"/>
          </a:xfrm>
          <a:prstGeom prst="rect">
            <a:avLst/>
          </a:prstGeom>
        </p:spPr>
      </p:pic>
      <p:pic>
        <p:nvPicPr>
          <p:cNvPr id="16" name="Imagen 15">
            <a:extLst>
              <a:ext uri="{FF2B5EF4-FFF2-40B4-BE49-F238E27FC236}">
                <a16:creationId xmlns:a16="http://schemas.microsoft.com/office/drawing/2014/main" id="{B9FC3573-FF57-E977-E6F8-C97D503C196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972686" y="1724689"/>
            <a:ext cx="7198628" cy="3598171"/>
          </a:xfrm>
          <a:prstGeom prst="rect">
            <a:avLst/>
          </a:prstGeom>
        </p:spPr>
      </p:pic>
    </p:spTree>
    <p:extLst>
      <p:ext uri="{BB962C8B-B14F-4D97-AF65-F5344CB8AC3E}">
        <p14:creationId xmlns:p14="http://schemas.microsoft.com/office/powerpoint/2010/main" val="2609615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0"/>
            <a:ext cx="9144000" cy="87376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70000"/>
              </a:lnSpc>
            </a:pPr>
            <a:r>
              <a:rPr lang="es-ES" sz="2400" b="1" dirty="0">
                <a:solidFill>
                  <a:schemeClr val="accent4"/>
                </a:solidFill>
                <a:cs typeface="Calibri"/>
              </a:rPr>
              <a:t>3. RESULTADOS</a:t>
            </a:r>
            <a:endParaRPr lang="es-ES" sz="2100" b="1" dirty="0">
              <a:solidFill>
                <a:schemeClr val="accent4"/>
              </a:solidFill>
              <a:latin typeface="Helvetica"/>
              <a:cs typeface="Helvetica"/>
            </a:endParaRPr>
          </a:p>
        </p:txBody>
      </p:sp>
      <p:sp>
        <p:nvSpPr>
          <p:cNvPr id="5" name="CuadroTexto 4">
            <a:extLst>
              <a:ext uri="{FF2B5EF4-FFF2-40B4-BE49-F238E27FC236}">
                <a16:creationId xmlns:a16="http://schemas.microsoft.com/office/drawing/2014/main" id="{305D8159-B9D8-F045-AFA5-8F8326FB0754}"/>
              </a:ext>
            </a:extLst>
          </p:cNvPr>
          <p:cNvSpPr txBox="1"/>
          <p:nvPr/>
        </p:nvSpPr>
        <p:spPr>
          <a:xfrm>
            <a:off x="277403" y="576884"/>
            <a:ext cx="4623370" cy="296876"/>
          </a:xfrm>
          <a:prstGeom prst="rect">
            <a:avLst/>
          </a:prstGeom>
          <a:noFill/>
        </p:spPr>
        <p:txBody>
          <a:bodyPr wrap="square">
            <a:spAutoFit/>
          </a:bodyPr>
          <a:lstStyle/>
          <a:p>
            <a:pPr>
              <a:lnSpc>
                <a:spcPct val="70000"/>
              </a:lnSpc>
            </a:pPr>
            <a:r>
              <a:rPr lang="es-ES" sz="1800" b="1" dirty="0">
                <a:solidFill>
                  <a:schemeClr val="accent4"/>
                </a:solidFill>
                <a:cs typeface="Calibri"/>
              </a:rPr>
              <a:t>Evaluación infraestructura vial</a:t>
            </a:r>
            <a:endParaRPr lang="es-ES" sz="1800" b="1" dirty="0">
              <a:solidFill>
                <a:schemeClr val="accent4"/>
              </a:solidFill>
              <a:latin typeface="Helvetica"/>
              <a:cs typeface="Helvetica"/>
            </a:endParaRPr>
          </a:p>
        </p:txBody>
      </p:sp>
      <p:sp>
        <p:nvSpPr>
          <p:cNvPr id="17" name="CuadroTexto 16">
            <a:extLst>
              <a:ext uri="{FF2B5EF4-FFF2-40B4-BE49-F238E27FC236}">
                <a16:creationId xmlns:a16="http://schemas.microsoft.com/office/drawing/2014/main" id="{38A27869-9BCC-00AD-3A33-171127F45215}"/>
              </a:ext>
            </a:extLst>
          </p:cNvPr>
          <p:cNvSpPr txBox="1"/>
          <p:nvPr/>
        </p:nvSpPr>
        <p:spPr>
          <a:xfrm>
            <a:off x="414563" y="5324040"/>
            <a:ext cx="8729437" cy="954107"/>
          </a:xfrm>
          <a:prstGeom prst="rect">
            <a:avLst/>
          </a:prstGeom>
          <a:noFill/>
        </p:spPr>
        <p:txBody>
          <a:bodyPr wrap="square">
            <a:spAutoFit/>
          </a:bodyPr>
          <a:lstStyle/>
          <a:p>
            <a:pPr algn="ctr"/>
            <a:r>
              <a:rPr lang="es-ES" sz="1400" i="1" dirty="0"/>
              <a:t>En una escala de 1 a 5, donde 1 es “Totalmente en desacuerdo” y 5 es “Totalmente de acuerdo”, ¿qué tan de acuerdo usted con la afirmación de que campañas de educación vial impiden el exceso de velocidad entre conductores? * Educación</a:t>
            </a:r>
            <a:br>
              <a:rPr lang="es-ES" sz="1400" i="1" dirty="0"/>
            </a:br>
            <a:endParaRPr lang="es-CL" sz="1400" dirty="0"/>
          </a:p>
        </p:txBody>
      </p:sp>
      <p:pic>
        <p:nvPicPr>
          <p:cNvPr id="11" name="Imagen 10">
            <a:extLst>
              <a:ext uri="{FF2B5EF4-FFF2-40B4-BE49-F238E27FC236}">
                <a16:creationId xmlns:a16="http://schemas.microsoft.com/office/drawing/2014/main" id="{86F527C9-9D5E-BF3B-F4A8-83BE0571FD72}"/>
              </a:ext>
            </a:extLst>
          </p:cNvPr>
          <p:cNvPicPr>
            <a:picLocks noChangeAspect="1"/>
          </p:cNvPicPr>
          <p:nvPr/>
        </p:nvPicPr>
        <p:blipFill>
          <a:blip r:embed="rId3"/>
          <a:stretch>
            <a:fillRect/>
          </a:stretch>
        </p:blipFill>
        <p:spPr>
          <a:xfrm>
            <a:off x="2062715" y="4701801"/>
            <a:ext cx="443943" cy="182334"/>
          </a:xfrm>
          <a:prstGeom prst="rect">
            <a:avLst/>
          </a:prstGeom>
        </p:spPr>
      </p:pic>
      <p:pic>
        <p:nvPicPr>
          <p:cNvPr id="8" name="Imagen 7">
            <a:extLst>
              <a:ext uri="{FF2B5EF4-FFF2-40B4-BE49-F238E27FC236}">
                <a16:creationId xmlns:a16="http://schemas.microsoft.com/office/drawing/2014/main" id="{6C3944ED-8A3E-39E9-C50A-F7A1DEF956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8294" y="2157884"/>
            <a:ext cx="120202" cy="132222"/>
          </a:xfrm>
          <a:prstGeom prst="rect">
            <a:avLst/>
          </a:prstGeom>
        </p:spPr>
      </p:pic>
      <p:pic>
        <p:nvPicPr>
          <p:cNvPr id="12" name="Imagen 11">
            <a:extLst>
              <a:ext uri="{FF2B5EF4-FFF2-40B4-BE49-F238E27FC236}">
                <a16:creationId xmlns:a16="http://schemas.microsoft.com/office/drawing/2014/main" id="{5DAC4F02-5B4D-DA1F-6114-D13D3DED70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1889" y="3986684"/>
            <a:ext cx="120202" cy="132222"/>
          </a:xfrm>
          <a:prstGeom prst="rect">
            <a:avLst/>
          </a:prstGeom>
        </p:spPr>
      </p:pic>
      <p:pic>
        <p:nvPicPr>
          <p:cNvPr id="6" name="Imagen 5">
            <a:extLst>
              <a:ext uri="{FF2B5EF4-FFF2-40B4-BE49-F238E27FC236}">
                <a16:creationId xmlns:a16="http://schemas.microsoft.com/office/drawing/2014/main" id="{ACFA20CF-B50B-463A-9381-00D6BA104A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091" y="1612424"/>
            <a:ext cx="147219" cy="161940"/>
          </a:xfrm>
          <a:prstGeom prst="rect">
            <a:avLst/>
          </a:prstGeom>
        </p:spPr>
      </p:pic>
      <p:pic>
        <p:nvPicPr>
          <p:cNvPr id="7" name="Imagen 6">
            <a:extLst>
              <a:ext uri="{FF2B5EF4-FFF2-40B4-BE49-F238E27FC236}">
                <a16:creationId xmlns:a16="http://schemas.microsoft.com/office/drawing/2014/main" id="{6DF4603E-9D86-9022-2C38-8BDA3E3031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8496" y="3468232"/>
            <a:ext cx="147219" cy="161940"/>
          </a:xfrm>
          <a:prstGeom prst="rect">
            <a:avLst/>
          </a:prstGeom>
        </p:spPr>
      </p:pic>
      <p:sp>
        <p:nvSpPr>
          <p:cNvPr id="13" name="CuadroTexto 12">
            <a:extLst>
              <a:ext uri="{FF2B5EF4-FFF2-40B4-BE49-F238E27FC236}">
                <a16:creationId xmlns:a16="http://schemas.microsoft.com/office/drawing/2014/main" id="{C8C46670-5F21-66DD-8CEE-4A00E618EB5C}"/>
              </a:ext>
            </a:extLst>
          </p:cNvPr>
          <p:cNvSpPr txBox="1"/>
          <p:nvPr/>
        </p:nvSpPr>
        <p:spPr>
          <a:xfrm>
            <a:off x="2816609" y="6491903"/>
            <a:ext cx="4623370" cy="307777"/>
          </a:xfrm>
          <a:prstGeom prst="rect">
            <a:avLst/>
          </a:prstGeom>
          <a:noFill/>
        </p:spPr>
        <p:txBody>
          <a:bodyPr wrap="square">
            <a:spAutoFit/>
          </a:bodyPr>
          <a:lstStyle/>
          <a:p>
            <a:r>
              <a:rPr lang="es-CL" sz="1400" b="0" i="0" dirty="0">
                <a:solidFill>
                  <a:srgbClr val="201F1E"/>
                </a:solidFill>
                <a:effectLst/>
              </a:rPr>
              <a:t>*Diferencias significativas a un 95% de confianza</a:t>
            </a:r>
          </a:p>
        </p:txBody>
      </p:sp>
      <p:sp>
        <p:nvSpPr>
          <p:cNvPr id="14" name="Marcador de número de diapositiva 13">
            <a:extLst>
              <a:ext uri="{FF2B5EF4-FFF2-40B4-BE49-F238E27FC236}">
                <a16:creationId xmlns:a16="http://schemas.microsoft.com/office/drawing/2014/main" id="{5470E8C7-FDE6-82F4-92D9-A53A22284496}"/>
              </a:ext>
            </a:extLst>
          </p:cNvPr>
          <p:cNvSpPr>
            <a:spLocks noGrp="1"/>
          </p:cNvSpPr>
          <p:nvPr>
            <p:ph type="sldNum" sz="quarter" idx="12"/>
          </p:nvPr>
        </p:nvSpPr>
        <p:spPr/>
        <p:txBody>
          <a:bodyPr/>
          <a:lstStyle/>
          <a:p>
            <a:fld id="{971615F9-C4C2-4477-B1D4-5259C923AF72}" type="slidenum">
              <a:rPr lang="es-CL" smtClean="0"/>
              <a:t>29</a:t>
            </a:fld>
            <a:endParaRPr lang="es-CL"/>
          </a:p>
        </p:txBody>
      </p:sp>
      <p:pic>
        <p:nvPicPr>
          <p:cNvPr id="15" name="Imagen 14">
            <a:extLst>
              <a:ext uri="{FF2B5EF4-FFF2-40B4-BE49-F238E27FC236}">
                <a16:creationId xmlns:a16="http://schemas.microsoft.com/office/drawing/2014/main" id="{F89C3C3D-45E3-EC2D-538C-DF59BD3BC1B4}"/>
              </a:ext>
            </a:extLst>
          </p:cNvPr>
          <p:cNvPicPr>
            <a:picLocks noChangeAspect="1"/>
          </p:cNvPicPr>
          <p:nvPr/>
        </p:nvPicPr>
        <p:blipFill>
          <a:blip r:embed="rId5"/>
          <a:stretch>
            <a:fillRect/>
          </a:stretch>
        </p:blipFill>
        <p:spPr>
          <a:xfrm>
            <a:off x="6803984" y="5846692"/>
            <a:ext cx="1476581" cy="1019317"/>
          </a:xfrm>
          <a:prstGeom prst="rect">
            <a:avLst/>
          </a:prstGeom>
        </p:spPr>
      </p:pic>
      <p:pic>
        <p:nvPicPr>
          <p:cNvPr id="16" name="Imagen 15">
            <a:extLst>
              <a:ext uri="{FF2B5EF4-FFF2-40B4-BE49-F238E27FC236}">
                <a16:creationId xmlns:a16="http://schemas.microsoft.com/office/drawing/2014/main" id="{F1F9A6E3-9CB6-A6FA-64F5-7766DF6800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634" y="6538913"/>
            <a:ext cx="1819275" cy="238125"/>
          </a:xfrm>
          <a:prstGeom prst="rect">
            <a:avLst/>
          </a:prstGeom>
        </p:spPr>
      </p:pic>
      <p:pic>
        <p:nvPicPr>
          <p:cNvPr id="25" name="Imagen 24" descr="Gráfico, Gráfico de barras&#10;&#10;Descripción generada automáticamente">
            <a:extLst>
              <a:ext uri="{FF2B5EF4-FFF2-40B4-BE49-F238E27FC236}">
                <a16:creationId xmlns:a16="http://schemas.microsoft.com/office/drawing/2014/main" id="{1C44E906-4029-FD17-4B83-20DC3E04667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000" y="1629914"/>
            <a:ext cx="9000000" cy="3598171"/>
          </a:xfrm>
          <a:prstGeom prst="rect">
            <a:avLst/>
          </a:prstGeom>
        </p:spPr>
      </p:pic>
      <p:sp>
        <p:nvSpPr>
          <p:cNvPr id="26" name="CuadroTexto 25">
            <a:extLst>
              <a:ext uri="{FF2B5EF4-FFF2-40B4-BE49-F238E27FC236}">
                <a16:creationId xmlns:a16="http://schemas.microsoft.com/office/drawing/2014/main" id="{0240A049-F99E-214D-9A8E-7105ACFD5E46}"/>
              </a:ext>
            </a:extLst>
          </p:cNvPr>
          <p:cNvSpPr txBox="1"/>
          <p:nvPr/>
        </p:nvSpPr>
        <p:spPr>
          <a:xfrm>
            <a:off x="2467596" y="5963034"/>
            <a:ext cx="4623370" cy="523220"/>
          </a:xfrm>
          <a:prstGeom prst="rect">
            <a:avLst/>
          </a:prstGeom>
          <a:noFill/>
        </p:spPr>
        <p:txBody>
          <a:bodyPr wrap="square">
            <a:spAutoFit/>
          </a:bodyPr>
          <a:lstStyle/>
          <a:p>
            <a:pPr algn="ctr"/>
            <a:r>
              <a:rPr lang="es-CL" sz="1400" b="0" i="0" dirty="0">
                <a:solidFill>
                  <a:srgbClr val="201F1E"/>
                </a:solidFill>
                <a:effectLst/>
              </a:rPr>
              <a:t>Muestra n= 1101</a:t>
            </a:r>
          </a:p>
          <a:p>
            <a:pPr algn="ctr"/>
            <a:r>
              <a:rPr lang="es-CL" sz="1400" dirty="0"/>
              <a:t>*Se omiten NS/NR</a:t>
            </a:r>
          </a:p>
        </p:txBody>
      </p:sp>
      <p:pic>
        <p:nvPicPr>
          <p:cNvPr id="28" name="Imagen 27">
            <a:extLst>
              <a:ext uri="{FF2B5EF4-FFF2-40B4-BE49-F238E27FC236}">
                <a16:creationId xmlns:a16="http://schemas.microsoft.com/office/drawing/2014/main" id="{F63C922D-62A1-83EE-3E33-B86DE27037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8681" y="1961075"/>
            <a:ext cx="190527" cy="209579"/>
          </a:xfrm>
          <a:prstGeom prst="rect">
            <a:avLst/>
          </a:prstGeom>
        </p:spPr>
      </p:pic>
      <p:pic>
        <p:nvPicPr>
          <p:cNvPr id="30" name="Imagen 29">
            <a:extLst>
              <a:ext uri="{FF2B5EF4-FFF2-40B4-BE49-F238E27FC236}">
                <a16:creationId xmlns:a16="http://schemas.microsoft.com/office/drawing/2014/main" id="{5D53F5B5-6138-BF88-CC36-CB70A9C468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5760" y="3549202"/>
            <a:ext cx="190527" cy="209579"/>
          </a:xfrm>
          <a:prstGeom prst="rect">
            <a:avLst/>
          </a:prstGeom>
        </p:spPr>
      </p:pic>
    </p:spTree>
    <p:extLst>
      <p:ext uri="{BB962C8B-B14F-4D97-AF65-F5344CB8AC3E}">
        <p14:creationId xmlns:p14="http://schemas.microsoft.com/office/powerpoint/2010/main" val="726115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0"/>
            <a:ext cx="9144000" cy="87376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70000"/>
              </a:lnSpc>
            </a:pPr>
            <a:r>
              <a:rPr lang="es-ES" sz="2400" b="1" dirty="0">
                <a:solidFill>
                  <a:schemeClr val="accent4"/>
                </a:solidFill>
                <a:cs typeface="Calibri"/>
              </a:rPr>
              <a:t>1. FICHA TÉCNICA</a:t>
            </a:r>
            <a:endParaRPr lang="es-ES" sz="2400" b="1" dirty="0">
              <a:solidFill>
                <a:schemeClr val="accent4"/>
              </a:solidFill>
              <a:latin typeface="Helvetica"/>
              <a:cs typeface="Helvetica"/>
            </a:endParaRPr>
          </a:p>
        </p:txBody>
      </p:sp>
      <p:sp>
        <p:nvSpPr>
          <p:cNvPr id="3" name="Marcador de número de diapositiva 2">
            <a:extLst>
              <a:ext uri="{FF2B5EF4-FFF2-40B4-BE49-F238E27FC236}">
                <a16:creationId xmlns:a16="http://schemas.microsoft.com/office/drawing/2014/main" id="{600C52EA-FF17-C7CF-40C1-27F22F2A37C8}"/>
              </a:ext>
            </a:extLst>
          </p:cNvPr>
          <p:cNvSpPr>
            <a:spLocks noGrp="1"/>
          </p:cNvSpPr>
          <p:nvPr>
            <p:ph type="sldNum" sz="quarter" idx="12"/>
          </p:nvPr>
        </p:nvSpPr>
        <p:spPr/>
        <p:txBody>
          <a:bodyPr/>
          <a:lstStyle/>
          <a:p>
            <a:fld id="{971615F9-C4C2-4477-B1D4-5259C923AF72}" type="slidenum">
              <a:rPr lang="es-CL" smtClean="0"/>
              <a:t>3</a:t>
            </a:fld>
            <a:endParaRPr lang="es-CL"/>
          </a:p>
        </p:txBody>
      </p:sp>
      <p:pic>
        <p:nvPicPr>
          <p:cNvPr id="5" name="Imagen 4">
            <a:extLst>
              <a:ext uri="{FF2B5EF4-FFF2-40B4-BE49-F238E27FC236}">
                <a16:creationId xmlns:a16="http://schemas.microsoft.com/office/drawing/2014/main" id="{C7952AED-F0CC-DD66-B1D5-841FCC127E6F}"/>
              </a:ext>
            </a:extLst>
          </p:cNvPr>
          <p:cNvPicPr>
            <a:picLocks noChangeAspect="1"/>
          </p:cNvPicPr>
          <p:nvPr/>
        </p:nvPicPr>
        <p:blipFill>
          <a:blip r:embed="rId3"/>
          <a:stretch>
            <a:fillRect/>
          </a:stretch>
        </p:blipFill>
        <p:spPr>
          <a:xfrm>
            <a:off x="6881709" y="5845421"/>
            <a:ext cx="1476581" cy="1019317"/>
          </a:xfrm>
          <a:prstGeom prst="rect">
            <a:avLst/>
          </a:prstGeom>
        </p:spPr>
      </p:pic>
      <p:pic>
        <p:nvPicPr>
          <p:cNvPr id="8" name="Imagen 7">
            <a:extLst>
              <a:ext uri="{FF2B5EF4-FFF2-40B4-BE49-F238E27FC236}">
                <a16:creationId xmlns:a16="http://schemas.microsoft.com/office/drawing/2014/main" id="{AC5EB617-4EA7-4C45-6CEC-FCB4E63965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634" y="6538913"/>
            <a:ext cx="1819275" cy="238125"/>
          </a:xfrm>
          <a:prstGeom prst="rect">
            <a:avLst/>
          </a:prstGeom>
        </p:spPr>
      </p:pic>
      <p:graphicFrame>
        <p:nvGraphicFramePr>
          <p:cNvPr id="10" name="Tabla 9">
            <a:extLst>
              <a:ext uri="{FF2B5EF4-FFF2-40B4-BE49-F238E27FC236}">
                <a16:creationId xmlns:a16="http://schemas.microsoft.com/office/drawing/2014/main" id="{F44B7A54-C3B1-D5BA-44C2-F3E3E559400E}"/>
              </a:ext>
            </a:extLst>
          </p:cNvPr>
          <p:cNvGraphicFramePr>
            <a:graphicFrameLocks noGrp="1"/>
          </p:cNvGraphicFramePr>
          <p:nvPr>
            <p:extLst>
              <p:ext uri="{D42A27DB-BD31-4B8C-83A1-F6EECF244321}">
                <p14:modId xmlns:p14="http://schemas.microsoft.com/office/powerpoint/2010/main" val="1358681197"/>
              </p:ext>
            </p:extLst>
          </p:nvPr>
        </p:nvGraphicFramePr>
        <p:xfrm>
          <a:off x="746413" y="1435331"/>
          <a:ext cx="7651174" cy="4698273"/>
        </p:xfrm>
        <a:graphic>
          <a:graphicData uri="http://schemas.openxmlformats.org/drawingml/2006/table">
            <a:tbl>
              <a:tblPr bandRow="1">
                <a:tableStyleId>{EB344D84-9AFB-497E-A393-DC336BA19D2E}</a:tableStyleId>
              </a:tblPr>
              <a:tblGrid>
                <a:gridCol w="1570504">
                  <a:extLst>
                    <a:ext uri="{9D8B030D-6E8A-4147-A177-3AD203B41FA5}">
                      <a16:colId xmlns:a16="http://schemas.microsoft.com/office/drawing/2014/main" val="3204609270"/>
                    </a:ext>
                  </a:extLst>
                </a:gridCol>
                <a:gridCol w="6080670">
                  <a:extLst>
                    <a:ext uri="{9D8B030D-6E8A-4147-A177-3AD203B41FA5}">
                      <a16:colId xmlns:a16="http://schemas.microsoft.com/office/drawing/2014/main" val="1970979076"/>
                    </a:ext>
                  </a:extLst>
                </a:gridCol>
              </a:tblGrid>
              <a:tr h="445639">
                <a:tc>
                  <a:txBody>
                    <a:bodyPr/>
                    <a:lstStyle/>
                    <a:p>
                      <a:pPr algn="ctr" fontAlgn="b"/>
                      <a:r>
                        <a:rPr lang="es-CL" sz="1400" u="none" strike="noStrike">
                          <a:effectLst/>
                        </a:rPr>
                        <a:t>Diseño de investigación</a:t>
                      </a:r>
                      <a:endParaRPr lang="es-CL"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CL" sz="1400" u="none" strike="noStrike" dirty="0">
                          <a:effectLst/>
                        </a:rPr>
                        <a:t>Estudio cuantitativo sobre base de entrevistas telefónicas</a:t>
                      </a:r>
                      <a:endParaRPr lang="es-CL"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46391825"/>
                  </a:ext>
                </a:extLst>
              </a:tr>
              <a:tr h="373798">
                <a:tc>
                  <a:txBody>
                    <a:bodyPr/>
                    <a:lstStyle/>
                    <a:p>
                      <a:pPr algn="ctr" fontAlgn="b"/>
                      <a:r>
                        <a:rPr lang="es-CL" sz="1400" u="none" strike="noStrike">
                          <a:effectLst/>
                        </a:rPr>
                        <a:t>Universo</a:t>
                      </a:r>
                      <a:endParaRPr lang="es-CL"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CL" sz="1400" u="none" strike="noStrike">
                          <a:effectLst/>
                        </a:rPr>
                        <a:t>Público en general, personas mayores de 18 años</a:t>
                      </a:r>
                      <a:endParaRPr lang="es-CL"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40766339"/>
                  </a:ext>
                </a:extLst>
              </a:tr>
              <a:tr h="445639">
                <a:tc>
                  <a:txBody>
                    <a:bodyPr/>
                    <a:lstStyle/>
                    <a:p>
                      <a:pPr algn="ctr" fontAlgn="b"/>
                      <a:r>
                        <a:rPr lang="es-CL" sz="1400" u="none" strike="noStrike">
                          <a:effectLst/>
                        </a:rPr>
                        <a:t>Cobertura del universo</a:t>
                      </a:r>
                      <a:endParaRPr lang="es-CL"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CL" sz="1400" u="none" strike="noStrike">
                          <a:effectLst/>
                        </a:rPr>
                        <a:t>Toda la población del país con acceso telefónico móvil</a:t>
                      </a:r>
                      <a:endParaRPr lang="es-CL"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38340891"/>
                  </a:ext>
                </a:extLst>
              </a:tr>
              <a:tr h="373798">
                <a:tc>
                  <a:txBody>
                    <a:bodyPr/>
                    <a:lstStyle/>
                    <a:p>
                      <a:pPr algn="ctr" fontAlgn="b"/>
                      <a:r>
                        <a:rPr lang="es-CL" sz="1400" u="none" strike="noStrike">
                          <a:effectLst/>
                        </a:rPr>
                        <a:t>Muestra</a:t>
                      </a:r>
                      <a:endParaRPr lang="es-CL"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CL" sz="1400" u="none" strike="noStrike" dirty="0">
                          <a:effectLst/>
                        </a:rPr>
                        <a:t>1.101 entrevistas telefónicas</a:t>
                      </a:r>
                      <a:endParaRPr lang="es-CL"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96289119"/>
                  </a:ext>
                </a:extLst>
              </a:tr>
              <a:tr h="676574">
                <a:tc>
                  <a:txBody>
                    <a:bodyPr/>
                    <a:lstStyle/>
                    <a:p>
                      <a:pPr algn="ctr" fontAlgn="b"/>
                      <a:r>
                        <a:rPr lang="es-CL" sz="1400" u="none" strike="noStrike">
                          <a:effectLst/>
                        </a:rPr>
                        <a:t>Método de muestreo</a:t>
                      </a:r>
                      <a:endParaRPr lang="es-CL"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CL" sz="1400" u="none" strike="noStrike">
                          <a:effectLst/>
                        </a:rPr>
                        <a:t>El método de muestreo fue aleatorio y probabilístico basado en la marcación aleatoria de números (RDD por sus siglas en inglés, Random Digit Dialing).</a:t>
                      </a:r>
                      <a:endParaRPr lang="es-CL"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67546252"/>
                  </a:ext>
                </a:extLst>
              </a:tr>
              <a:tr h="676574">
                <a:tc>
                  <a:txBody>
                    <a:bodyPr/>
                    <a:lstStyle/>
                    <a:p>
                      <a:pPr algn="ctr" fontAlgn="b"/>
                      <a:r>
                        <a:rPr lang="es-CL" sz="1400" u="none" strike="noStrike">
                          <a:effectLst/>
                        </a:rPr>
                        <a:t>Tasa de respuesta</a:t>
                      </a:r>
                      <a:endParaRPr lang="es-CL"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CL" sz="1400" u="none" strike="noStrike" dirty="0">
                          <a:effectLst/>
                        </a:rPr>
                        <a:t>Tasa de respuesta fue de 4,4%, lo que corresponde a las 1.101 entrevistas completas sobre los 14.999 números elegibles marcados.</a:t>
                      </a:r>
                      <a:endParaRPr lang="es-CL"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28426060"/>
                  </a:ext>
                </a:extLst>
              </a:tr>
              <a:tr h="373798">
                <a:tc>
                  <a:txBody>
                    <a:bodyPr/>
                    <a:lstStyle/>
                    <a:p>
                      <a:pPr algn="ctr" fontAlgn="b"/>
                      <a:r>
                        <a:rPr lang="es-CL" sz="1400" u="none" strike="noStrike" dirty="0">
                          <a:effectLst/>
                        </a:rPr>
                        <a:t>Instrumento</a:t>
                      </a:r>
                      <a:endParaRPr lang="es-CL"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CL" sz="1400" u="none" strike="noStrike">
                          <a:effectLst/>
                        </a:rPr>
                        <a:t>Entrevistas telefónicas individuales, basadas en un cuestionario estructurado</a:t>
                      </a:r>
                      <a:endParaRPr lang="es-CL"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691797540"/>
                  </a:ext>
                </a:extLst>
              </a:tr>
              <a:tr h="445639">
                <a:tc>
                  <a:txBody>
                    <a:bodyPr/>
                    <a:lstStyle/>
                    <a:p>
                      <a:pPr algn="ctr" fontAlgn="b"/>
                      <a:r>
                        <a:rPr lang="es-CL" sz="1400" u="none" strike="noStrike" dirty="0">
                          <a:effectLst/>
                        </a:rPr>
                        <a:t>Duración de instrumento</a:t>
                      </a:r>
                      <a:endParaRPr lang="es-CL"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CL" sz="1400" u="none" strike="noStrike" dirty="0">
                          <a:effectLst/>
                        </a:rPr>
                        <a:t>Duración promedio de entrevista de 9 minutos y 50 segundos</a:t>
                      </a:r>
                      <a:endParaRPr lang="es-CL"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83502141"/>
                  </a:ext>
                </a:extLst>
              </a:tr>
              <a:tr h="227684">
                <a:tc>
                  <a:txBody>
                    <a:bodyPr/>
                    <a:lstStyle/>
                    <a:p>
                      <a:pPr algn="ctr" fontAlgn="b"/>
                      <a:r>
                        <a:rPr lang="es-CL" sz="1400" u="none" strike="noStrike" dirty="0">
                          <a:effectLst/>
                        </a:rPr>
                        <a:t>Periodo de terreno</a:t>
                      </a:r>
                      <a:endParaRPr lang="es-CL"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CL" sz="1400" u="none" strike="noStrike" dirty="0">
                          <a:effectLst/>
                        </a:rPr>
                        <a:t>La recolección de datos se efectuó entre el 24 de agosto y 4 de septiembre</a:t>
                      </a:r>
                      <a:endParaRPr lang="es-CL"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9228380"/>
                  </a:ext>
                </a:extLst>
              </a:tr>
              <a:tr h="113842">
                <a:tc>
                  <a:txBody>
                    <a:bodyPr/>
                    <a:lstStyle/>
                    <a:p>
                      <a:pPr algn="ctr" fontAlgn="b"/>
                      <a:r>
                        <a:rPr lang="es-CL" sz="1400" b="0" i="0" u="none" strike="noStrike" dirty="0">
                          <a:solidFill>
                            <a:srgbClr val="000000"/>
                          </a:solidFill>
                          <a:effectLst/>
                          <a:latin typeface="Calibri" panose="020F0502020204030204" pitchFamily="34" charset="0"/>
                        </a:rPr>
                        <a:t>Ponderación</a:t>
                      </a:r>
                    </a:p>
                  </a:txBody>
                  <a:tcPr marL="9525" marR="9525" marT="9525" marB="0" anchor="ctr"/>
                </a:tc>
                <a:tc>
                  <a:txBody>
                    <a:bodyPr/>
                    <a:lstStyle/>
                    <a:p>
                      <a:pPr algn="ctr" fontAlgn="b"/>
                      <a:r>
                        <a:rPr lang="es-CL" sz="1400" b="0" i="0" u="none" strike="noStrike" dirty="0">
                          <a:solidFill>
                            <a:srgbClr val="000000"/>
                          </a:solidFill>
                          <a:effectLst/>
                          <a:latin typeface="Calibri" panose="020F0502020204030204" pitchFamily="34" charset="0"/>
                        </a:rPr>
                        <a:t>Se ponderó por sexo, tramo etario, nivel educacional y región de residencia</a:t>
                      </a:r>
                    </a:p>
                  </a:txBody>
                  <a:tcPr marL="9525" marR="9525" marT="9525" marB="0" anchor="ctr"/>
                </a:tc>
                <a:extLst>
                  <a:ext uri="{0D108BD9-81ED-4DB2-BD59-A6C34878D82A}">
                    <a16:rowId xmlns:a16="http://schemas.microsoft.com/office/drawing/2014/main" val="423687655"/>
                  </a:ext>
                </a:extLst>
              </a:tr>
              <a:tr h="0">
                <a:tc>
                  <a:txBody>
                    <a:bodyPr/>
                    <a:lstStyle/>
                    <a:p>
                      <a:pPr algn="ctr" fontAlgn="b"/>
                      <a:r>
                        <a:rPr lang="es-CL" sz="1400" b="0" i="0" u="none" strike="noStrike" dirty="0">
                          <a:solidFill>
                            <a:srgbClr val="000000"/>
                          </a:solidFill>
                          <a:effectLst/>
                          <a:latin typeface="Calibri" panose="020F0502020204030204" pitchFamily="34" charset="0"/>
                        </a:rPr>
                        <a:t>Error muestral</a:t>
                      </a:r>
                    </a:p>
                  </a:txBody>
                  <a:tcPr marL="9525" marR="9525" marT="9525" marB="0" anchor="ctr"/>
                </a:tc>
                <a:tc>
                  <a:txBody>
                    <a:bodyPr/>
                    <a:lstStyle/>
                    <a:p>
                      <a:pPr algn="ctr" fontAlgn="b"/>
                      <a:r>
                        <a:rPr lang="es-ES" sz="1400" b="0" i="0" u="none" strike="noStrike" dirty="0">
                          <a:solidFill>
                            <a:srgbClr val="000000"/>
                          </a:solidFill>
                          <a:effectLst/>
                          <a:latin typeface="Calibri" panose="020F0502020204030204" pitchFamily="34" charset="0"/>
                        </a:rPr>
                        <a:t>+/- 2.95, bajo supuestos de aleatoriedad simple, un nivel de confianza del 95% y varianza máxima de los estimadores</a:t>
                      </a:r>
                      <a:endParaRPr lang="es-CL"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06759668"/>
                  </a:ext>
                </a:extLst>
              </a:tr>
            </a:tbl>
          </a:graphicData>
        </a:graphic>
      </p:graphicFrame>
    </p:spTree>
    <p:extLst>
      <p:ext uri="{BB962C8B-B14F-4D97-AF65-F5344CB8AC3E}">
        <p14:creationId xmlns:p14="http://schemas.microsoft.com/office/powerpoint/2010/main" val="24428148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0"/>
            <a:ext cx="9144000" cy="87376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70000"/>
              </a:lnSpc>
            </a:pPr>
            <a:r>
              <a:rPr lang="es-ES" sz="2400" b="1" dirty="0">
                <a:solidFill>
                  <a:schemeClr val="accent4"/>
                </a:solidFill>
                <a:cs typeface="Calibri"/>
              </a:rPr>
              <a:t>3. RESULTADOS</a:t>
            </a:r>
            <a:endParaRPr lang="es-ES" sz="2100" b="1" dirty="0">
              <a:solidFill>
                <a:schemeClr val="accent4"/>
              </a:solidFill>
              <a:latin typeface="Helvetica"/>
              <a:cs typeface="Helvetica"/>
            </a:endParaRPr>
          </a:p>
        </p:txBody>
      </p:sp>
      <p:sp>
        <p:nvSpPr>
          <p:cNvPr id="5" name="CuadroTexto 4">
            <a:extLst>
              <a:ext uri="{FF2B5EF4-FFF2-40B4-BE49-F238E27FC236}">
                <a16:creationId xmlns:a16="http://schemas.microsoft.com/office/drawing/2014/main" id="{305D8159-B9D8-F045-AFA5-8F8326FB0754}"/>
              </a:ext>
            </a:extLst>
          </p:cNvPr>
          <p:cNvSpPr txBox="1"/>
          <p:nvPr/>
        </p:nvSpPr>
        <p:spPr>
          <a:xfrm>
            <a:off x="277403" y="576884"/>
            <a:ext cx="4623370" cy="296876"/>
          </a:xfrm>
          <a:prstGeom prst="rect">
            <a:avLst/>
          </a:prstGeom>
          <a:noFill/>
        </p:spPr>
        <p:txBody>
          <a:bodyPr wrap="square">
            <a:spAutoFit/>
          </a:bodyPr>
          <a:lstStyle/>
          <a:p>
            <a:pPr>
              <a:lnSpc>
                <a:spcPct val="70000"/>
              </a:lnSpc>
            </a:pPr>
            <a:r>
              <a:rPr lang="es-ES" sz="1800" b="1" dirty="0">
                <a:solidFill>
                  <a:schemeClr val="accent4"/>
                </a:solidFill>
                <a:cs typeface="Calibri"/>
              </a:rPr>
              <a:t>Evaluación infraestructura vial</a:t>
            </a:r>
            <a:endParaRPr lang="es-ES" sz="1800" b="1" dirty="0">
              <a:solidFill>
                <a:schemeClr val="accent4"/>
              </a:solidFill>
              <a:latin typeface="Helvetica"/>
              <a:cs typeface="Helvetica"/>
            </a:endParaRPr>
          </a:p>
        </p:txBody>
      </p:sp>
      <p:sp>
        <p:nvSpPr>
          <p:cNvPr id="17" name="CuadroTexto 16">
            <a:extLst>
              <a:ext uri="{FF2B5EF4-FFF2-40B4-BE49-F238E27FC236}">
                <a16:creationId xmlns:a16="http://schemas.microsoft.com/office/drawing/2014/main" id="{38A27869-9BCC-00AD-3A33-171127F45215}"/>
              </a:ext>
            </a:extLst>
          </p:cNvPr>
          <p:cNvSpPr txBox="1"/>
          <p:nvPr/>
        </p:nvSpPr>
        <p:spPr>
          <a:xfrm>
            <a:off x="414563" y="5324040"/>
            <a:ext cx="8729437" cy="954107"/>
          </a:xfrm>
          <a:prstGeom prst="rect">
            <a:avLst/>
          </a:prstGeom>
          <a:noFill/>
        </p:spPr>
        <p:txBody>
          <a:bodyPr wrap="square">
            <a:spAutoFit/>
          </a:bodyPr>
          <a:lstStyle/>
          <a:p>
            <a:pPr algn="ctr"/>
            <a:r>
              <a:rPr lang="es-ES" sz="1400" i="1" dirty="0"/>
              <a:t>En una escala de 1 a 5, donde 1 es “Totalmente en desacuerdo” y 5 es “Totalmente de acuerdo”, ¿qué tan de acuerdo usted con la afirmación de que el endurecimiento de sanciones a infractores del límite de velocidad impide el exceso de velocidad entre conductores?</a:t>
            </a:r>
            <a:br>
              <a:rPr lang="es-ES" sz="1400" i="1" dirty="0"/>
            </a:br>
            <a:endParaRPr lang="es-CL" sz="1400" dirty="0"/>
          </a:p>
        </p:txBody>
      </p:sp>
      <p:sp>
        <p:nvSpPr>
          <p:cNvPr id="10" name="CuadroTexto 9">
            <a:extLst>
              <a:ext uri="{FF2B5EF4-FFF2-40B4-BE49-F238E27FC236}">
                <a16:creationId xmlns:a16="http://schemas.microsoft.com/office/drawing/2014/main" id="{D2D4F871-C15F-35D1-8AF9-2965FD782A2E}"/>
              </a:ext>
            </a:extLst>
          </p:cNvPr>
          <p:cNvSpPr txBox="1"/>
          <p:nvPr/>
        </p:nvSpPr>
        <p:spPr>
          <a:xfrm>
            <a:off x="2467596" y="6062704"/>
            <a:ext cx="4623370" cy="307777"/>
          </a:xfrm>
          <a:prstGeom prst="rect">
            <a:avLst/>
          </a:prstGeom>
          <a:noFill/>
        </p:spPr>
        <p:txBody>
          <a:bodyPr wrap="square">
            <a:spAutoFit/>
          </a:bodyPr>
          <a:lstStyle/>
          <a:p>
            <a:pPr algn="ctr"/>
            <a:r>
              <a:rPr lang="es-CL" sz="1400" dirty="0">
                <a:solidFill>
                  <a:srgbClr val="201F1E"/>
                </a:solidFill>
              </a:rPr>
              <a:t>Subm</a:t>
            </a:r>
            <a:r>
              <a:rPr lang="es-CL" sz="1400" b="0" i="0" dirty="0">
                <a:solidFill>
                  <a:srgbClr val="201F1E"/>
                </a:solidFill>
                <a:effectLst/>
              </a:rPr>
              <a:t>uestra n= 1062</a:t>
            </a:r>
            <a:endParaRPr lang="es-CL" sz="1400" dirty="0"/>
          </a:p>
        </p:txBody>
      </p:sp>
      <p:pic>
        <p:nvPicPr>
          <p:cNvPr id="11" name="Imagen 10">
            <a:extLst>
              <a:ext uri="{FF2B5EF4-FFF2-40B4-BE49-F238E27FC236}">
                <a16:creationId xmlns:a16="http://schemas.microsoft.com/office/drawing/2014/main" id="{86F527C9-9D5E-BF3B-F4A8-83BE0571FD72}"/>
              </a:ext>
            </a:extLst>
          </p:cNvPr>
          <p:cNvPicPr>
            <a:picLocks noChangeAspect="1"/>
          </p:cNvPicPr>
          <p:nvPr/>
        </p:nvPicPr>
        <p:blipFill>
          <a:blip r:embed="rId3"/>
          <a:stretch>
            <a:fillRect/>
          </a:stretch>
        </p:blipFill>
        <p:spPr>
          <a:xfrm>
            <a:off x="2062715" y="4701801"/>
            <a:ext cx="443943" cy="182334"/>
          </a:xfrm>
          <a:prstGeom prst="rect">
            <a:avLst/>
          </a:prstGeom>
        </p:spPr>
      </p:pic>
      <p:pic>
        <p:nvPicPr>
          <p:cNvPr id="8" name="Imagen 7">
            <a:extLst>
              <a:ext uri="{FF2B5EF4-FFF2-40B4-BE49-F238E27FC236}">
                <a16:creationId xmlns:a16="http://schemas.microsoft.com/office/drawing/2014/main" id="{6C3944ED-8A3E-39E9-C50A-F7A1DEF956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8294" y="2157884"/>
            <a:ext cx="120202" cy="132222"/>
          </a:xfrm>
          <a:prstGeom prst="rect">
            <a:avLst/>
          </a:prstGeom>
        </p:spPr>
      </p:pic>
      <p:pic>
        <p:nvPicPr>
          <p:cNvPr id="12" name="Imagen 11">
            <a:extLst>
              <a:ext uri="{FF2B5EF4-FFF2-40B4-BE49-F238E27FC236}">
                <a16:creationId xmlns:a16="http://schemas.microsoft.com/office/drawing/2014/main" id="{5DAC4F02-5B4D-DA1F-6114-D13D3DED70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1889" y="3986684"/>
            <a:ext cx="120202" cy="132222"/>
          </a:xfrm>
          <a:prstGeom prst="rect">
            <a:avLst/>
          </a:prstGeom>
        </p:spPr>
      </p:pic>
      <p:sp>
        <p:nvSpPr>
          <p:cNvPr id="6" name="Marcador de número de diapositiva 5">
            <a:extLst>
              <a:ext uri="{FF2B5EF4-FFF2-40B4-BE49-F238E27FC236}">
                <a16:creationId xmlns:a16="http://schemas.microsoft.com/office/drawing/2014/main" id="{7D88EBCA-9D38-4E51-35F3-20F38728B63B}"/>
              </a:ext>
            </a:extLst>
          </p:cNvPr>
          <p:cNvSpPr>
            <a:spLocks noGrp="1"/>
          </p:cNvSpPr>
          <p:nvPr>
            <p:ph type="sldNum" sz="quarter" idx="12"/>
          </p:nvPr>
        </p:nvSpPr>
        <p:spPr/>
        <p:txBody>
          <a:bodyPr/>
          <a:lstStyle/>
          <a:p>
            <a:fld id="{971615F9-C4C2-4477-B1D4-5259C923AF72}" type="slidenum">
              <a:rPr lang="es-CL" smtClean="0"/>
              <a:t>30</a:t>
            </a:fld>
            <a:endParaRPr lang="es-CL"/>
          </a:p>
        </p:txBody>
      </p:sp>
      <p:pic>
        <p:nvPicPr>
          <p:cNvPr id="7" name="Imagen 6">
            <a:extLst>
              <a:ext uri="{FF2B5EF4-FFF2-40B4-BE49-F238E27FC236}">
                <a16:creationId xmlns:a16="http://schemas.microsoft.com/office/drawing/2014/main" id="{5C48AC41-F3A7-1223-3641-6D7862B05A9C}"/>
              </a:ext>
            </a:extLst>
          </p:cNvPr>
          <p:cNvPicPr>
            <a:picLocks noChangeAspect="1"/>
          </p:cNvPicPr>
          <p:nvPr/>
        </p:nvPicPr>
        <p:blipFill>
          <a:blip r:embed="rId5"/>
          <a:stretch>
            <a:fillRect/>
          </a:stretch>
        </p:blipFill>
        <p:spPr>
          <a:xfrm>
            <a:off x="6803984" y="5846692"/>
            <a:ext cx="1476581" cy="1019317"/>
          </a:xfrm>
          <a:prstGeom prst="rect">
            <a:avLst/>
          </a:prstGeom>
        </p:spPr>
      </p:pic>
      <p:pic>
        <p:nvPicPr>
          <p:cNvPr id="13" name="Imagen 12">
            <a:extLst>
              <a:ext uri="{FF2B5EF4-FFF2-40B4-BE49-F238E27FC236}">
                <a16:creationId xmlns:a16="http://schemas.microsoft.com/office/drawing/2014/main" id="{DCFFE18C-9EBD-D3FE-5F40-2EFDACC562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634" y="6538913"/>
            <a:ext cx="1819275" cy="238125"/>
          </a:xfrm>
          <a:prstGeom prst="rect">
            <a:avLst/>
          </a:prstGeom>
        </p:spPr>
      </p:pic>
      <p:pic>
        <p:nvPicPr>
          <p:cNvPr id="14" name="Imagen 13">
            <a:extLst>
              <a:ext uri="{FF2B5EF4-FFF2-40B4-BE49-F238E27FC236}">
                <a16:creationId xmlns:a16="http://schemas.microsoft.com/office/drawing/2014/main" id="{FC291F83-BA23-C566-E398-B38FB6DEA6C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972686" y="1686767"/>
            <a:ext cx="7198628" cy="3598171"/>
          </a:xfrm>
          <a:prstGeom prst="rect">
            <a:avLst/>
          </a:prstGeom>
        </p:spPr>
      </p:pic>
    </p:spTree>
    <p:extLst>
      <p:ext uri="{BB962C8B-B14F-4D97-AF65-F5344CB8AC3E}">
        <p14:creationId xmlns:p14="http://schemas.microsoft.com/office/powerpoint/2010/main" val="34294346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0"/>
            <a:ext cx="9144000" cy="87376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70000"/>
              </a:lnSpc>
            </a:pPr>
            <a:r>
              <a:rPr lang="es-ES" sz="2400" b="1" dirty="0">
                <a:solidFill>
                  <a:schemeClr val="accent4"/>
                </a:solidFill>
                <a:cs typeface="Calibri"/>
              </a:rPr>
              <a:t>3. RESULTADOS</a:t>
            </a:r>
            <a:endParaRPr lang="es-ES" sz="2100" b="1" dirty="0">
              <a:solidFill>
                <a:schemeClr val="accent4"/>
              </a:solidFill>
              <a:latin typeface="Helvetica"/>
              <a:cs typeface="Helvetica"/>
            </a:endParaRPr>
          </a:p>
        </p:txBody>
      </p:sp>
      <p:sp>
        <p:nvSpPr>
          <p:cNvPr id="5" name="CuadroTexto 4">
            <a:extLst>
              <a:ext uri="{FF2B5EF4-FFF2-40B4-BE49-F238E27FC236}">
                <a16:creationId xmlns:a16="http://schemas.microsoft.com/office/drawing/2014/main" id="{305D8159-B9D8-F045-AFA5-8F8326FB0754}"/>
              </a:ext>
            </a:extLst>
          </p:cNvPr>
          <p:cNvSpPr txBox="1"/>
          <p:nvPr/>
        </p:nvSpPr>
        <p:spPr>
          <a:xfrm>
            <a:off x="277403" y="576884"/>
            <a:ext cx="4623370" cy="296876"/>
          </a:xfrm>
          <a:prstGeom prst="rect">
            <a:avLst/>
          </a:prstGeom>
          <a:noFill/>
        </p:spPr>
        <p:txBody>
          <a:bodyPr wrap="square">
            <a:spAutoFit/>
          </a:bodyPr>
          <a:lstStyle/>
          <a:p>
            <a:pPr>
              <a:lnSpc>
                <a:spcPct val="70000"/>
              </a:lnSpc>
            </a:pPr>
            <a:r>
              <a:rPr lang="es-ES" sz="1800" b="1" dirty="0">
                <a:solidFill>
                  <a:schemeClr val="accent4"/>
                </a:solidFill>
                <a:cs typeface="Calibri"/>
              </a:rPr>
              <a:t>Evaluación infraestructura vial</a:t>
            </a:r>
            <a:endParaRPr lang="es-ES" sz="1800" b="1" dirty="0">
              <a:solidFill>
                <a:schemeClr val="accent4"/>
              </a:solidFill>
              <a:latin typeface="Helvetica"/>
              <a:cs typeface="Helvetica"/>
            </a:endParaRPr>
          </a:p>
        </p:txBody>
      </p:sp>
      <p:sp>
        <p:nvSpPr>
          <p:cNvPr id="17" name="CuadroTexto 16">
            <a:extLst>
              <a:ext uri="{FF2B5EF4-FFF2-40B4-BE49-F238E27FC236}">
                <a16:creationId xmlns:a16="http://schemas.microsoft.com/office/drawing/2014/main" id="{38A27869-9BCC-00AD-3A33-171127F45215}"/>
              </a:ext>
            </a:extLst>
          </p:cNvPr>
          <p:cNvSpPr txBox="1"/>
          <p:nvPr/>
        </p:nvSpPr>
        <p:spPr>
          <a:xfrm>
            <a:off x="414563" y="5324040"/>
            <a:ext cx="8729437" cy="954107"/>
          </a:xfrm>
          <a:prstGeom prst="rect">
            <a:avLst/>
          </a:prstGeom>
          <a:noFill/>
        </p:spPr>
        <p:txBody>
          <a:bodyPr wrap="square">
            <a:spAutoFit/>
          </a:bodyPr>
          <a:lstStyle/>
          <a:p>
            <a:pPr algn="ctr"/>
            <a:r>
              <a:rPr lang="es-ES" sz="1400" i="1" dirty="0"/>
              <a:t>En una escala de 1 a 5, donde 1 es “Totalmente en desacuerdo” y 5 es “Totalmente de acuerdo”, ¿qué tan de acuerdo usted con la afirmación de que el  aumento de cámaras que fiscalicen calles, carreteras y autopistas impide el exceso de velocidad entre conductores?</a:t>
            </a:r>
            <a:br>
              <a:rPr lang="es-ES" sz="1400" i="1" dirty="0"/>
            </a:br>
            <a:endParaRPr lang="es-CL" sz="1400" dirty="0"/>
          </a:p>
        </p:txBody>
      </p:sp>
      <p:sp>
        <p:nvSpPr>
          <p:cNvPr id="10" name="CuadroTexto 9">
            <a:extLst>
              <a:ext uri="{FF2B5EF4-FFF2-40B4-BE49-F238E27FC236}">
                <a16:creationId xmlns:a16="http://schemas.microsoft.com/office/drawing/2014/main" id="{D2D4F871-C15F-35D1-8AF9-2965FD782A2E}"/>
              </a:ext>
            </a:extLst>
          </p:cNvPr>
          <p:cNvSpPr txBox="1"/>
          <p:nvPr/>
        </p:nvSpPr>
        <p:spPr>
          <a:xfrm>
            <a:off x="2467596" y="6062704"/>
            <a:ext cx="4623370" cy="307777"/>
          </a:xfrm>
          <a:prstGeom prst="rect">
            <a:avLst/>
          </a:prstGeom>
          <a:noFill/>
        </p:spPr>
        <p:txBody>
          <a:bodyPr wrap="square">
            <a:spAutoFit/>
          </a:bodyPr>
          <a:lstStyle/>
          <a:p>
            <a:pPr algn="ctr"/>
            <a:r>
              <a:rPr lang="es-CL" sz="1400" b="0" i="0" dirty="0">
                <a:solidFill>
                  <a:srgbClr val="201F1E"/>
                </a:solidFill>
                <a:effectLst/>
              </a:rPr>
              <a:t>Muestra n= 1075</a:t>
            </a:r>
            <a:endParaRPr lang="es-CL" sz="1400" dirty="0"/>
          </a:p>
        </p:txBody>
      </p:sp>
      <p:pic>
        <p:nvPicPr>
          <p:cNvPr id="11" name="Imagen 10">
            <a:extLst>
              <a:ext uri="{FF2B5EF4-FFF2-40B4-BE49-F238E27FC236}">
                <a16:creationId xmlns:a16="http://schemas.microsoft.com/office/drawing/2014/main" id="{86F527C9-9D5E-BF3B-F4A8-83BE0571FD72}"/>
              </a:ext>
            </a:extLst>
          </p:cNvPr>
          <p:cNvPicPr>
            <a:picLocks noChangeAspect="1"/>
          </p:cNvPicPr>
          <p:nvPr/>
        </p:nvPicPr>
        <p:blipFill>
          <a:blip r:embed="rId3"/>
          <a:stretch>
            <a:fillRect/>
          </a:stretch>
        </p:blipFill>
        <p:spPr>
          <a:xfrm>
            <a:off x="2062715" y="4701801"/>
            <a:ext cx="443943" cy="182334"/>
          </a:xfrm>
          <a:prstGeom prst="rect">
            <a:avLst/>
          </a:prstGeom>
        </p:spPr>
      </p:pic>
      <p:pic>
        <p:nvPicPr>
          <p:cNvPr id="8" name="Imagen 7">
            <a:extLst>
              <a:ext uri="{FF2B5EF4-FFF2-40B4-BE49-F238E27FC236}">
                <a16:creationId xmlns:a16="http://schemas.microsoft.com/office/drawing/2014/main" id="{6C3944ED-8A3E-39E9-C50A-F7A1DEF956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8294" y="2157884"/>
            <a:ext cx="120202" cy="132222"/>
          </a:xfrm>
          <a:prstGeom prst="rect">
            <a:avLst/>
          </a:prstGeom>
        </p:spPr>
      </p:pic>
      <p:pic>
        <p:nvPicPr>
          <p:cNvPr id="12" name="Imagen 11">
            <a:extLst>
              <a:ext uri="{FF2B5EF4-FFF2-40B4-BE49-F238E27FC236}">
                <a16:creationId xmlns:a16="http://schemas.microsoft.com/office/drawing/2014/main" id="{5DAC4F02-5B4D-DA1F-6114-D13D3DED70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1889" y="3986684"/>
            <a:ext cx="120202" cy="132222"/>
          </a:xfrm>
          <a:prstGeom prst="rect">
            <a:avLst/>
          </a:prstGeom>
        </p:spPr>
      </p:pic>
      <p:sp>
        <p:nvSpPr>
          <p:cNvPr id="6" name="Marcador de número de diapositiva 5">
            <a:extLst>
              <a:ext uri="{FF2B5EF4-FFF2-40B4-BE49-F238E27FC236}">
                <a16:creationId xmlns:a16="http://schemas.microsoft.com/office/drawing/2014/main" id="{CB3FC7DE-AC38-D730-ED9F-246ED99603C5}"/>
              </a:ext>
            </a:extLst>
          </p:cNvPr>
          <p:cNvSpPr>
            <a:spLocks noGrp="1"/>
          </p:cNvSpPr>
          <p:nvPr>
            <p:ph type="sldNum" sz="quarter" idx="12"/>
          </p:nvPr>
        </p:nvSpPr>
        <p:spPr/>
        <p:txBody>
          <a:bodyPr/>
          <a:lstStyle/>
          <a:p>
            <a:fld id="{971615F9-C4C2-4477-B1D4-5259C923AF72}" type="slidenum">
              <a:rPr lang="es-CL" smtClean="0"/>
              <a:t>31</a:t>
            </a:fld>
            <a:endParaRPr lang="es-CL"/>
          </a:p>
        </p:txBody>
      </p:sp>
      <p:pic>
        <p:nvPicPr>
          <p:cNvPr id="7" name="Imagen 6">
            <a:extLst>
              <a:ext uri="{FF2B5EF4-FFF2-40B4-BE49-F238E27FC236}">
                <a16:creationId xmlns:a16="http://schemas.microsoft.com/office/drawing/2014/main" id="{CF28D6ED-5981-E90B-9C78-F9DF5B883A0D}"/>
              </a:ext>
            </a:extLst>
          </p:cNvPr>
          <p:cNvPicPr>
            <a:picLocks noChangeAspect="1"/>
          </p:cNvPicPr>
          <p:nvPr/>
        </p:nvPicPr>
        <p:blipFill>
          <a:blip r:embed="rId5"/>
          <a:stretch>
            <a:fillRect/>
          </a:stretch>
        </p:blipFill>
        <p:spPr>
          <a:xfrm>
            <a:off x="6803984" y="5846692"/>
            <a:ext cx="1476581" cy="1019317"/>
          </a:xfrm>
          <a:prstGeom prst="rect">
            <a:avLst/>
          </a:prstGeom>
        </p:spPr>
      </p:pic>
      <p:pic>
        <p:nvPicPr>
          <p:cNvPr id="13" name="Imagen 12">
            <a:extLst>
              <a:ext uri="{FF2B5EF4-FFF2-40B4-BE49-F238E27FC236}">
                <a16:creationId xmlns:a16="http://schemas.microsoft.com/office/drawing/2014/main" id="{9C4E0566-49D6-932D-C524-A2D5C284B8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634" y="6538913"/>
            <a:ext cx="1819275" cy="238125"/>
          </a:xfrm>
          <a:prstGeom prst="rect">
            <a:avLst/>
          </a:prstGeom>
        </p:spPr>
      </p:pic>
      <p:pic>
        <p:nvPicPr>
          <p:cNvPr id="14" name="Imagen 13">
            <a:extLst>
              <a:ext uri="{FF2B5EF4-FFF2-40B4-BE49-F238E27FC236}">
                <a16:creationId xmlns:a16="http://schemas.microsoft.com/office/drawing/2014/main" id="{6118F263-A1E6-0EBB-9F54-7AB2F71917E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972686" y="1724689"/>
            <a:ext cx="7198628" cy="3598171"/>
          </a:xfrm>
          <a:prstGeom prst="rect">
            <a:avLst/>
          </a:prstGeom>
        </p:spPr>
      </p:pic>
    </p:spTree>
    <p:extLst>
      <p:ext uri="{BB962C8B-B14F-4D97-AF65-F5344CB8AC3E}">
        <p14:creationId xmlns:p14="http://schemas.microsoft.com/office/powerpoint/2010/main" val="18751197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0"/>
            <a:ext cx="9144000" cy="87376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70000"/>
              </a:lnSpc>
            </a:pPr>
            <a:r>
              <a:rPr lang="es-ES" sz="2400" b="1" dirty="0">
                <a:solidFill>
                  <a:schemeClr val="accent4"/>
                </a:solidFill>
                <a:cs typeface="Calibri"/>
              </a:rPr>
              <a:t>3. RESULTADOS</a:t>
            </a:r>
            <a:endParaRPr lang="es-ES" sz="2100" b="1" dirty="0">
              <a:solidFill>
                <a:schemeClr val="accent4"/>
              </a:solidFill>
              <a:latin typeface="Helvetica"/>
              <a:cs typeface="Helvetica"/>
            </a:endParaRPr>
          </a:p>
        </p:txBody>
      </p:sp>
      <p:sp>
        <p:nvSpPr>
          <p:cNvPr id="5" name="CuadroTexto 4">
            <a:extLst>
              <a:ext uri="{FF2B5EF4-FFF2-40B4-BE49-F238E27FC236}">
                <a16:creationId xmlns:a16="http://schemas.microsoft.com/office/drawing/2014/main" id="{305D8159-B9D8-F045-AFA5-8F8326FB0754}"/>
              </a:ext>
            </a:extLst>
          </p:cNvPr>
          <p:cNvSpPr txBox="1"/>
          <p:nvPr/>
        </p:nvSpPr>
        <p:spPr>
          <a:xfrm>
            <a:off x="277403" y="576884"/>
            <a:ext cx="4623370" cy="296876"/>
          </a:xfrm>
          <a:prstGeom prst="rect">
            <a:avLst/>
          </a:prstGeom>
          <a:noFill/>
        </p:spPr>
        <p:txBody>
          <a:bodyPr wrap="square">
            <a:spAutoFit/>
          </a:bodyPr>
          <a:lstStyle/>
          <a:p>
            <a:pPr>
              <a:lnSpc>
                <a:spcPct val="70000"/>
              </a:lnSpc>
            </a:pPr>
            <a:r>
              <a:rPr lang="es-ES" sz="1800" b="1" dirty="0">
                <a:solidFill>
                  <a:schemeClr val="accent4"/>
                </a:solidFill>
                <a:cs typeface="Calibri"/>
              </a:rPr>
              <a:t>Evaluación infraestructura vial</a:t>
            </a:r>
            <a:endParaRPr lang="es-ES" sz="1800" b="1" dirty="0">
              <a:solidFill>
                <a:schemeClr val="accent4"/>
              </a:solidFill>
              <a:latin typeface="Helvetica"/>
              <a:cs typeface="Helvetica"/>
            </a:endParaRPr>
          </a:p>
        </p:txBody>
      </p:sp>
      <p:sp>
        <p:nvSpPr>
          <p:cNvPr id="17" name="CuadroTexto 16">
            <a:extLst>
              <a:ext uri="{FF2B5EF4-FFF2-40B4-BE49-F238E27FC236}">
                <a16:creationId xmlns:a16="http://schemas.microsoft.com/office/drawing/2014/main" id="{38A27869-9BCC-00AD-3A33-171127F45215}"/>
              </a:ext>
            </a:extLst>
          </p:cNvPr>
          <p:cNvSpPr txBox="1"/>
          <p:nvPr/>
        </p:nvSpPr>
        <p:spPr>
          <a:xfrm>
            <a:off x="414563" y="5324040"/>
            <a:ext cx="8729437" cy="954107"/>
          </a:xfrm>
          <a:prstGeom prst="rect">
            <a:avLst/>
          </a:prstGeom>
          <a:noFill/>
        </p:spPr>
        <p:txBody>
          <a:bodyPr wrap="square">
            <a:spAutoFit/>
          </a:bodyPr>
          <a:lstStyle/>
          <a:p>
            <a:pPr algn="ctr"/>
            <a:r>
              <a:rPr lang="es-ES" sz="1400" i="1" dirty="0"/>
              <a:t>En una escala de 1 a 5, donde 1 es “Totalmente en desacuerdo” y 5 es “Totalmente de acuerdo”, ¿qué tan de acuerdo usted con la afirmación de que el  aumento de cámaras que fiscalicen calles, carreteras y autopistas impide el exceso de velocidad entre conductores? * Educación</a:t>
            </a:r>
            <a:br>
              <a:rPr lang="es-ES" sz="1400" i="1" dirty="0"/>
            </a:br>
            <a:endParaRPr lang="es-CL" sz="1400" dirty="0"/>
          </a:p>
        </p:txBody>
      </p:sp>
      <p:pic>
        <p:nvPicPr>
          <p:cNvPr id="11" name="Imagen 10">
            <a:extLst>
              <a:ext uri="{FF2B5EF4-FFF2-40B4-BE49-F238E27FC236}">
                <a16:creationId xmlns:a16="http://schemas.microsoft.com/office/drawing/2014/main" id="{86F527C9-9D5E-BF3B-F4A8-83BE0571FD72}"/>
              </a:ext>
            </a:extLst>
          </p:cNvPr>
          <p:cNvPicPr>
            <a:picLocks noChangeAspect="1"/>
          </p:cNvPicPr>
          <p:nvPr/>
        </p:nvPicPr>
        <p:blipFill>
          <a:blip r:embed="rId3"/>
          <a:stretch>
            <a:fillRect/>
          </a:stretch>
        </p:blipFill>
        <p:spPr>
          <a:xfrm>
            <a:off x="2062715" y="4701801"/>
            <a:ext cx="443943" cy="182334"/>
          </a:xfrm>
          <a:prstGeom prst="rect">
            <a:avLst/>
          </a:prstGeom>
        </p:spPr>
      </p:pic>
      <p:pic>
        <p:nvPicPr>
          <p:cNvPr id="8" name="Imagen 7">
            <a:extLst>
              <a:ext uri="{FF2B5EF4-FFF2-40B4-BE49-F238E27FC236}">
                <a16:creationId xmlns:a16="http://schemas.microsoft.com/office/drawing/2014/main" id="{6C3944ED-8A3E-39E9-C50A-F7A1DEF956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8294" y="2157884"/>
            <a:ext cx="120202" cy="132222"/>
          </a:xfrm>
          <a:prstGeom prst="rect">
            <a:avLst/>
          </a:prstGeom>
        </p:spPr>
      </p:pic>
      <p:pic>
        <p:nvPicPr>
          <p:cNvPr id="12" name="Imagen 11">
            <a:extLst>
              <a:ext uri="{FF2B5EF4-FFF2-40B4-BE49-F238E27FC236}">
                <a16:creationId xmlns:a16="http://schemas.microsoft.com/office/drawing/2014/main" id="{5DAC4F02-5B4D-DA1F-6114-D13D3DED70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1889" y="3986684"/>
            <a:ext cx="120202" cy="132222"/>
          </a:xfrm>
          <a:prstGeom prst="rect">
            <a:avLst/>
          </a:prstGeom>
        </p:spPr>
      </p:pic>
      <p:pic>
        <p:nvPicPr>
          <p:cNvPr id="6" name="Imagen 5">
            <a:extLst>
              <a:ext uri="{FF2B5EF4-FFF2-40B4-BE49-F238E27FC236}">
                <a16:creationId xmlns:a16="http://schemas.microsoft.com/office/drawing/2014/main" id="{D1A2AA32-6305-3E00-C6E2-4C2F6B1191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4684" y="3495240"/>
            <a:ext cx="147219" cy="161940"/>
          </a:xfrm>
          <a:prstGeom prst="rect">
            <a:avLst/>
          </a:prstGeom>
        </p:spPr>
      </p:pic>
      <p:sp>
        <p:nvSpPr>
          <p:cNvPr id="7" name="CuadroTexto 6">
            <a:extLst>
              <a:ext uri="{FF2B5EF4-FFF2-40B4-BE49-F238E27FC236}">
                <a16:creationId xmlns:a16="http://schemas.microsoft.com/office/drawing/2014/main" id="{41F2ED81-7EBA-A1AB-BB6B-3F8CF13445DD}"/>
              </a:ext>
            </a:extLst>
          </p:cNvPr>
          <p:cNvSpPr txBox="1"/>
          <p:nvPr/>
        </p:nvSpPr>
        <p:spPr>
          <a:xfrm>
            <a:off x="2816608" y="6538913"/>
            <a:ext cx="4623370" cy="307777"/>
          </a:xfrm>
          <a:prstGeom prst="rect">
            <a:avLst/>
          </a:prstGeom>
          <a:noFill/>
        </p:spPr>
        <p:txBody>
          <a:bodyPr wrap="square">
            <a:spAutoFit/>
          </a:bodyPr>
          <a:lstStyle/>
          <a:p>
            <a:r>
              <a:rPr lang="es-CL" sz="1400" b="0" i="0" dirty="0">
                <a:solidFill>
                  <a:srgbClr val="201F1E"/>
                </a:solidFill>
                <a:effectLst/>
              </a:rPr>
              <a:t>*Diferencias significativas a un 95% de confianza</a:t>
            </a:r>
          </a:p>
        </p:txBody>
      </p:sp>
      <p:sp>
        <p:nvSpPr>
          <p:cNvPr id="13" name="Marcador de número de diapositiva 12">
            <a:extLst>
              <a:ext uri="{FF2B5EF4-FFF2-40B4-BE49-F238E27FC236}">
                <a16:creationId xmlns:a16="http://schemas.microsoft.com/office/drawing/2014/main" id="{F1DCBB41-F8D9-D175-86A7-0DCC5920D66E}"/>
              </a:ext>
            </a:extLst>
          </p:cNvPr>
          <p:cNvSpPr>
            <a:spLocks noGrp="1"/>
          </p:cNvSpPr>
          <p:nvPr>
            <p:ph type="sldNum" sz="quarter" idx="12"/>
          </p:nvPr>
        </p:nvSpPr>
        <p:spPr/>
        <p:txBody>
          <a:bodyPr/>
          <a:lstStyle/>
          <a:p>
            <a:fld id="{971615F9-C4C2-4477-B1D4-5259C923AF72}" type="slidenum">
              <a:rPr lang="es-CL" smtClean="0"/>
              <a:t>32</a:t>
            </a:fld>
            <a:endParaRPr lang="es-CL"/>
          </a:p>
        </p:txBody>
      </p:sp>
      <p:pic>
        <p:nvPicPr>
          <p:cNvPr id="14" name="Imagen 13">
            <a:extLst>
              <a:ext uri="{FF2B5EF4-FFF2-40B4-BE49-F238E27FC236}">
                <a16:creationId xmlns:a16="http://schemas.microsoft.com/office/drawing/2014/main" id="{0BBE9EAF-5E30-3776-14D1-069B438471A4}"/>
              </a:ext>
            </a:extLst>
          </p:cNvPr>
          <p:cNvPicPr>
            <a:picLocks noChangeAspect="1"/>
          </p:cNvPicPr>
          <p:nvPr/>
        </p:nvPicPr>
        <p:blipFill>
          <a:blip r:embed="rId5"/>
          <a:stretch>
            <a:fillRect/>
          </a:stretch>
        </p:blipFill>
        <p:spPr>
          <a:xfrm>
            <a:off x="6803984" y="5846692"/>
            <a:ext cx="1476581" cy="1019317"/>
          </a:xfrm>
          <a:prstGeom prst="rect">
            <a:avLst/>
          </a:prstGeom>
        </p:spPr>
      </p:pic>
      <p:pic>
        <p:nvPicPr>
          <p:cNvPr id="15" name="Imagen 14">
            <a:extLst>
              <a:ext uri="{FF2B5EF4-FFF2-40B4-BE49-F238E27FC236}">
                <a16:creationId xmlns:a16="http://schemas.microsoft.com/office/drawing/2014/main" id="{2BE69699-289A-2578-06FA-BC4C2AEEDF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634" y="6538913"/>
            <a:ext cx="1819275" cy="238125"/>
          </a:xfrm>
          <a:prstGeom prst="rect">
            <a:avLst/>
          </a:prstGeom>
        </p:spPr>
      </p:pic>
      <p:pic>
        <p:nvPicPr>
          <p:cNvPr id="22" name="Imagen 21" descr="Gráfico, Gráfico de barras&#10;&#10;Descripción generada automáticamente">
            <a:extLst>
              <a:ext uri="{FF2B5EF4-FFF2-40B4-BE49-F238E27FC236}">
                <a16:creationId xmlns:a16="http://schemas.microsoft.com/office/drawing/2014/main" id="{706989A9-569F-70A0-9F7B-28C4D80B1D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000" y="1629914"/>
            <a:ext cx="9000000" cy="3598171"/>
          </a:xfrm>
          <a:prstGeom prst="rect">
            <a:avLst/>
          </a:prstGeom>
        </p:spPr>
      </p:pic>
      <p:sp>
        <p:nvSpPr>
          <p:cNvPr id="23" name="CuadroTexto 22">
            <a:extLst>
              <a:ext uri="{FF2B5EF4-FFF2-40B4-BE49-F238E27FC236}">
                <a16:creationId xmlns:a16="http://schemas.microsoft.com/office/drawing/2014/main" id="{351F3FEE-D40F-3CEC-82D9-013283B522F1}"/>
              </a:ext>
            </a:extLst>
          </p:cNvPr>
          <p:cNvSpPr txBox="1"/>
          <p:nvPr/>
        </p:nvSpPr>
        <p:spPr>
          <a:xfrm>
            <a:off x="2467596" y="6008603"/>
            <a:ext cx="4623370" cy="523220"/>
          </a:xfrm>
          <a:prstGeom prst="rect">
            <a:avLst/>
          </a:prstGeom>
          <a:noFill/>
        </p:spPr>
        <p:txBody>
          <a:bodyPr wrap="square">
            <a:spAutoFit/>
          </a:bodyPr>
          <a:lstStyle/>
          <a:p>
            <a:pPr algn="ctr"/>
            <a:r>
              <a:rPr lang="es-CL" sz="1400" b="0" i="0" dirty="0">
                <a:solidFill>
                  <a:srgbClr val="201F1E"/>
                </a:solidFill>
                <a:effectLst/>
              </a:rPr>
              <a:t>Muestra n= 1101</a:t>
            </a:r>
          </a:p>
          <a:p>
            <a:pPr algn="ctr"/>
            <a:r>
              <a:rPr lang="es-CL" sz="1400" dirty="0"/>
              <a:t>*Se omiten NS/NR</a:t>
            </a:r>
          </a:p>
        </p:txBody>
      </p:sp>
      <p:pic>
        <p:nvPicPr>
          <p:cNvPr id="25" name="Imagen 24">
            <a:extLst>
              <a:ext uri="{FF2B5EF4-FFF2-40B4-BE49-F238E27FC236}">
                <a16:creationId xmlns:a16="http://schemas.microsoft.com/office/drawing/2014/main" id="{E659A825-C8BF-A09A-1B6E-9DA9A1C933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0624" y="3535922"/>
            <a:ext cx="190527" cy="209579"/>
          </a:xfrm>
          <a:prstGeom prst="rect">
            <a:avLst/>
          </a:prstGeom>
        </p:spPr>
      </p:pic>
    </p:spTree>
    <p:extLst>
      <p:ext uri="{BB962C8B-B14F-4D97-AF65-F5344CB8AC3E}">
        <p14:creationId xmlns:p14="http://schemas.microsoft.com/office/powerpoint/2010/main" val="11055053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0"/>
            <a:ext cx="9144000" cy="87376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70000"/>
              </a:lnSpc>
            </a:pPr>
            <a:r>
              <a:rPr lang="es-ES" sz="2400" b="1" dirty="0">
                <a:solidFill>
                  <a:schemeClr val="accent4"/>
                </a:solidFill>
                <a:cs typeface="Calibri"/>
              </a:rPr>
              <a:t>3. RESULTADOS</a:t>
            </a:r>
            <a:endParaRPr lang="es-ES" sz="2100" b="1" dirty="0">
              <a:solidFill>
                <a:schemeClr val="accent4"/>
              </a:solidFill>
              <a:latin typeface="Helvetica"/>
              <a:cs typeface="Helvetica"/>
            </a:endParaRPr>
          </a:p>
        </p:txBody>
      </p:sp>
      <p:sp>
        <p:nvSpPr>
          <p:cNvPr id="5" name="CuadroTexto 4">
            <a:extLst>
              <a:ext uri="{FF2B5EF4-FFF2-40B4-BE49-F238E27FC236}">
                <a16:creationId xmlns:a16="http://schemas.microsoft.com/office/drawing/2014/main" id="{305D8159-B9D8-F045-AFA5-8F8326FB0754}"/>
              </a:ext>
            </a:extLst>
          </p:cNvPr>
          <p:cNvSpPr txBox="1"/>
          <p:nvPr/>
        </p:nvSpPr>
        <p:spPr>
          <a:xfrm>
            <a:off x="277403" y="576884"/>
            <a:ext cx="4623370" cy="296876"/>
          </a:xfrm>
          <a:prstGeom prst="rect">
            <a:avLst/>
          </a:prstGeom>
          <a:noFill/>
        </p:spPr>
        <p:txBody>
          <a:bodyPr wrap="square">
            <a:spAutoFit/>
          </a:bodyPr>
          <a:lstStyle/>
          <a:p>
            <a:pPr>
              <a:lnSpc>
                <a:spcPct val="70000"/>
              </a:lnSpc>
            </a:pPr>
            <a:r>
              <a:rPr lang="es-ES" sz="1800" b="1" dirty="0">
                <a:solidFill>
                  <a:schemeClr val="accent4"/>
                </a:solidFill>
                <a:cs typeface="Calibri"/>
              </a:rPr>
              <a:t>Evaluación infraestructura vial</a:t>
            </a:r>
            <a:endParaRPr lang="es-ES" sz="1800" b="1" dirty="0">
              <a:solidFill>
                <a:schemeClr val="accent4"/>
              </a:solidFill>
              <a:latin typeface="Helvetica"/>
              <a:cs typeface="Helvetica"/>
            </a:endParaRPr>
          </a:p>
        </p:txBody>
      </p:sp>
      <p:sp>
        <p:nvSpPr>
          <p:cNvPr id="17" name="CuadroTexto 16">
            <a:extLst>
              <a:ext uri="{FF2B5EF4-FFF2-40B4-BE49-F238E27FC236}">
                <a16:creationId xmlns:a16="http://schemas.microsoft.com/office/drawing/2014/main" id="{38A27869-9BCC-00AD-3A33-171127F45215}"/>
              </a:ext>
            </a:extLst>
          </p:cNvPr>
          <p:cNvSpPr txBox="1"/>
          <p:nvPr/>
        </p:nvSpPr>
        <p:spPr>
          <a:xfrm>
            <a:off x="414563" y="5324040"/>
            <a:ext cx="8729437" cy="954107"/>
          </a:xfrm>
          <a:prstGeom prst="rect">
            <a:avLst/>
          </a:prstGeom>
          <a:noFill/>
        </p:spPr>
        <p:txBody>
          <a:bodyPr wrap="square">
            <a:spAutoFit/>
          </a:bodyPr>
          <a:lstStyle/>
          <a:p>
            <a:pPr algn="ctr"/>
            <a:r>
              <a:rPr lang="es-ES" sz="1400" i="1" dirty="0"/>
              <a:t>En una escala de 1 a 5, donde 1 es “Totalmente en desacuerdo” y 5 es “Totalmente de acuerdo”, ¿qué tan de acuerdo usted con la afirmación de que el aumento de personal policial que fiscalice calles, carreteras y autopistas impide el exceso de velocidad entre conductores?</a:t>
            </a:r>
            <a:br>
              <a:rPr lang="es-ES" sz="1400" i="1" dirty="0"/>
            </a:br>
            <a:endParaRPr lang="es-CL" sz="1400" dirty="0"/>
          </a:p>
        </p:txBody>
      </p:sp>
      <p:sp>
        <p:nvSpPr>
          <p:cNvPr id="10" name="CuadroTexto 9">
            <a:extLst>
              <a:ext uri="{FF2B5EF4-FFF2-40B4-BE49-F238E27FC236}">
                <a16:creationId xmlns:a16="http://schemas.microsoft.com/office/drawing/2014/main" id="{D2D4F871-C15F-35D1-8AF9-2965FD782A2E}"/>
              </a:ext>
            </a:extLst>
          </p:cNvPr>
          <p:cNvSpPr txBox="1"/>
          <p:nvPr/>
        </p:nvSpPr>
        <p:spPr>
          <a:xfrm>
            <a:off x="2467596" y="6062704"/>
            <a:ext cx="4623370" cy="307777"/>
          </a:xfrm>
          <a:prstGeom prst="rect">
            <a:avLst/>
          </a:prstGeom>
          <a:noFill/>
        </p:spPr>
        <p:txBody>
          <a:bodyPr wrap="square">
            <a:spAutoFit/>
          </a:bodyPr>
          <a:lstStyle/>
          <a:p>
            <a:pPr algn="ctr"/>
            <a:r>
              <a:rPr lang="es-CL" sz="1400" dirty="0">
                <a:solidFill>
                  <a:srgbClr val="201F1E"/>
                </a:solidFill>
              </a:rPr>
              <a:t>Subm</a:t>
            </a:r>
            <a:r>
              <a:rPr lang="es-CL" sz="1400" b="0" i="0" dirty="0">
                <a:solidFill>
                  <a:srgbClr val="201F1E"/>
                </a:solidFill>
                <a:effectLst/>
              </a:rPr>
              <a:t>uestra n= 1086</a:t>
            </a:r>
            <a:endParaRPr lang="es-CL" sz="1400" dirty="0"/>
          </a:p>
        </p:txBody>
      </p:sp>
      <p:pic>
        <p:nvPicPr>
          <p:cNvPr id="11" name="Imagen 10">
            <a:extLst>
              <a:ext uri="{FF2B5EF4-FFF2-40B4-BE49-F238E27FC236}">
                <a16:creationId xmlns:a16="http://schemas.microsoft.com/office/drawing/2014/main" id="{86F527C9-9D5E-BF3B-F4A8-83BE0571FD72}"/>
              </a:ext>
            </a:extLst>
          </p:cNvPr>
          <p:cNvPicPr>
            <a:picLocks noChangeAspect="1"/>
          </p:cNvPicPr>
          <p:nvPr/>
        </p:nvPicPr>
        <p:blipFill>
          <a:blip r:embed="rId3"/>
          <a:stretch>
            <a:fillRect/>
          </a:stretch>
        </p:blipFill>
        <p:spPr>
          <a:xfrm>
            <a:off x="2062715" y="4701801"/>
            <a:ext cx="443943" cy="182334"/>
          </a:xfrm>
          <a:prstGeom prst="rect">
            <a:avLst/>
          </a:prstGeom>
        </p:spPr>
      </p:pic>
      <p:pic>
        <p:nvPicPr>
          <p:cNvPr id="8" name="Imagen 7">
            <a:extLst>
              <a:ext uri="{FF2B5EF4-FFF2-40B4-BE49-F238E27FC236}">
                <a16:creationId xmlns:a16="http://schemas.microsoft.com/office/drawing/2014/main" id="{6C3944ED-8A3E-39E9-C50A-F7A1DEF956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8294" y="2157884"/>
            <a:ext cx="120202" cy="132222"/>
          </a:xfrm>
          <a:prstGeom prst="rect">
            <a:avLst/>
          </a:prstGeom>
        </p:spPr>
      </p:pic>
      <p:pic>
        <p:nvPicPr>
          <p:cNvPr id="12" name="Imagen 11">
            <a:extLst>
              <a:ext uri="{FF2B5EF4-FFF2-40B4-BE49-F238E27FC236}">
                <a16:creationId xmlns:a16="http://schemas.microsoft.com/office/drawing/2014/main" id="{5DAC4F02-5B4D-DA1F-6114-D13D3DED70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1889" y="3986684"/>
            <a:ext cx="120202" cy="132222"/>
          </a:xfrm>
          <a:prstGeom prst="rect">
            <a:avLst/>
          </a:prstGeom>
        </p:spPr>
      </p:pic>
      <p:sp>
        <p:nvSpPr>
          <p:cNvPr id="6" name="Marcador de número de diapositiva 5">
            <a:extLst>
              <a:ext uri="{FF2B5EF4-FFF2-40B4-BE49-F238E27FC236}">
                <a16:creationId xmlns:a16="http://schemas.microsoft.com/office/drawing/2014/main" id="{FB8A1CEB-0863-420D-5FF8-E6B39348357B}"/>
              </a:ext>
            </a:extLst>
          </p:cNvPr>
          <p:cNvSpPr>
            <a:spLocks noGrp="1"/>
          </p:cNvSpPr>
          <p:nvPr>
            <p:ph type="sldNum" sz="quarter" idx="12"/>
          </p:nvPr>
        </p:nvSpPr>
        <p:spPr/>
        <p:txBody>
          <a:bodyPr/>
          <a:lstStyle/>
          <a:p>
            <a:fld id="{971615F9-C4C2-4477-B1D4-5259C923AF72}" type="slidenum">
              <a:rPr lang="es-CL" smtClean="0"/>
              <a:t>33</a:t>
            </a:fld>
            <a:endParaRPr lang="es-CL"/>
          </a:p>
        </p:txBody>
      </p:sp>
      <p:pic>
        <p:nvPicPr>
          <p:cNvPr id="7" name="Imagen 6">
            <a:extLst>
              <a:ext uri="{FF2B5EF4-FFF2-40B4-BE49-F238E27FC236}">
                <a16:creationId xmlns:a16="http://schemas.microsoft.com/office/drawing/2014/main" id="{C3A18167-209A-497C-009A-0AF3C41B9B3A}"/>
              </a:ext>
            </a:extLst>
          </p:cNvPr>
          <p:cNvPicPr>
            <a:picLocks noChangeAspect="1"/>
          </p:cNvPicPr>
          <p:nvPr/>
        </p:nvPicPr>
        <p:blipFill>
          <a:blip r:embed="rId5"/>
          <a:stretch>
            <a:fillRect/>
          </a:stretch>
        </p:blipFill>
        <p:spPr>
          <a:xfrm>
            <a:off x="6803984" y="5846692"/>
            <a:ext cx="1476581" cy="1019317"/>
          </a:xfrm>
          <a:prstGeom prst="rect">
            <a:avLst/>
          </a:prstGeom>
        </p:spPr>
      </p:pic>
      <p:pic>
        <p:nvPicPr>
          <p:cNvPr id="13" name="Imagen 12">
            <a:extLst>
              <a:ext uri="{FF2B5EF4-FFF2-40B4-BE49-F238E27FC236}">
                <a16:creationId xmlns:a16="http://schemas.microsoft.com/office/drawing/2014/main" id="{65E7A101-6DCA-6B46-9608-FB49BE77B3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634" y="6538913"/>
            <a:ext cx="1819275" cy="238125"/>
          </a:xfrm>
          <a:prstGeom prst="rect">
            <a:avLst/>
          </a:prstGeom>
        </p:spPr>
      </p:pic>
      <p:pic>
        <p:nvPicPr>
          <p:cNvPr id="14" name="Imagen 13">
            <a:extLst>
              <a:ext uri="{FF2B5EF4-FFF2-40B4-BE49-F238E27FC236}">
                <a16:creationId xmlns:a16="http://schemas.microsoft.com/office/drawing/2014/main" id="{875BA99C-3643-5B85-E3C2-12A8071D31C4}"/>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972686" y="1686767"/>
            <a:ext cx="7198628" cy="3598171"/>
          </a:xfrm>
          <a:prstGeom prst="rect">
            <a:avLst/>
          </a:prstGeom>
        </p:spPr>
      </p:pic>
    </p:spTree>
    <p:extLst>
      <p:ext uri="{BB962C8B-B14F-4D97-AF65-F5344CB8AC3E}">
        <p14:creationId xmlns:p14="http://schemas.microsoft.com/office/powerpoint/2010/main" val="41202412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0"/>
            <a:ext cx="9144000" cy="87376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70000"/>
              </a:lnSpc>
            </a:pPr>
            <a:r>
              <a:rPr lang="es-ES" sz="2400" b="1" dirty="0">
                <a:solidFill>
                  <a:schemeClr val="accent4"/>
                </a:solidFill>
                <a:cs typeface="Calibri"/>
              </a:rPr>
              <a:t>3. RESULTADOS</a:t>
            </a:r>
            <a:endParaRPr lang="es-ES" sz="2100" b="1" dirty="0">
              <a:solidFill>
                <a:schemeClr val="accent4"/>
              </a:solidFill>
              <a:latin typeface="Helvetica"/>
              <a:cs typeface="Helvetica"/>
            </a:endParaRPr>
          </a:p>
        </p:txBody>
      </p:sp>
      <p:sp>
        <p:nvSpPr>
          <p:cNvPr id="5" name="CuadroTexto 4">
            <a:extLst>
              <a:ext uri="{FF2B5EF4-FFF2-40B4-BE49-F238E27FC236}">
                <a16:creationId xmlns:a16="http://schemas.microsoft.com/office/drawing/2014/main" id="{305D8159-B9D8-F045-AFA5-8F8326FB0754}"/>
              </a:ext>
            </a:extLst>
          </p:cNvPr>
          <p:cNvSpPr txBox="1"/>
          <p:nvPr/>
        </p:nvSpPr>
        <p:spPr>
          <a:xfrm>
            <a:off x="277403" y="576884"/>
            <a:ext cx="4623370" cy="296876"/>
          </a:xfrm>
          <a:prstGeom prst="rect">
            <a:avLst/>
          </a:prstGeom>
          <a:noFill/>
        </p:spPr>
        <p:txBody>
          <a:bodyPr wrap="square">
            <a:spAutoFit/>
          </a:bodyPr>
          <a:lstStyle/>
          <a:p>
            <a:pPr>
              <a:lnSpc>
                <a:spcPct val="70000"/>
              </a:lnSpc>
            </a:pPr>
            <a:r>
              <a:rPr lang="es-ES" sz="1800" b="1" dirty="0">
                <a:solidFill>
                  <a:schemeClr val="accent4"/>
                </a:solidFill>
                <a:cs typeface="Calibri"/>
              </a:rPr>
              <a:t>Evaluación infraestructura vial</a:t>
            </a:r>
            <a:endParaRPr lang="es-ES" sz="1800" b="1" dirty="0">
              <a:solidFill>
                <a:schemeClr val="accent4"/>
              </a:solidFill>
              <a:latin typeface="Helvetica"/>
              <a:cs typeface="Helvetica"/>
            </a:endParaRPr>
          </a:p>
        </p:txBody>
      </p:sp>
      <p:sp>
        <p:nvSpPr>
          <p:cNvPr id="17" name="CuadroTexto 16">
            <a:extLst>
              <a:ext uri="{FF2B5EF4-FFF2-40B4-BE49-F238E27FC236}">
                <a16:creationId xmlns:a16="http://schemas.microsoft.com/office/drawing/2014/main" id="{38A27869-9BCC-00AD-3A33-171127F45215}"/>
              </a:ext>
            </a:extLst>
          </p:cNvPr>
          <p:cNvSpPr txBox="1"/>
          <p:nvPr/>
        </p:nvSpPr>
        <p:spPr>
          <a:xfrm>
            <a:off x="414563" y="5324040"/>
            <a:ext cx="8729437" cy="954107"/>
          </a:xfrm>
          <a:prstGeom prst="rect">
            <a:avLst/>
          </a:prstGeom>
          <a:noFill/>
        </p:spPr>
        <p:txBody>
          <a:bodyPr wrap="square">
            <a:spAutoFit/>
          </a:bodyPr>
          <a:lstStyle/>
          <a:p>
            <a:pPr algn="ctr"/>
            <a:r>
              <a:rPr lang="es-ES" sz="1400" i="1" dirty="0"/>
              <a:t>En una escala de 1 a 5, donde 1 es “Totalmente en desacuerdo” y 5 es “Totalmente de acuerdo”, ¿qué tan de acuerdo usted con la afirmación de que el aumento de personal policial que fiscalice calles, carreteras y autopistas impide el exceso de velocidad entre conductores? * Educación</a:t>
            </a:r>
            <a:br>
              <a:rPr lang="es-ES" sz="1400" i="1" dirty="0"/>
            </a:br>
            <a:endParaRPr lang="es-CL" sz="1400" dirty="0"/>
          </a:p>
        </p:txBody>
      </p:sp>
      <p:pic>
        <p:nvPicPr>
          <p:cNvPr id="11" name="Imagen 10">
            <a:extLst>
              <a:ext uri="{FF2B5EF4-FFF2-40B4-BE49-F238E27FC236}">
                <a16:creationId xmlns:a16="http://schemas.microsoft.com/office/drawing/2014/main" id="{86F527C9-9D5E-BF3B-F4A8-83BE0571FD72}"/>
              </a:ext>
            </a:extLst>
          </p:cNvPr>
          <p:cNvPicPr>
            <a:picLocks noChangeAspect="1"/>
          </p:cNvPicPr>
          <p:nvPr/>
        </p:nvPicPr>
        <p:blipFill>
          <a:blip r:embed="rId3"/>
          <a:stretch>
            <a:fillRect/>
          </a:stretch>
        </p:blipFill>
        <p:spPr>
          <a:xfrm>
            <a:off x="2062715" y="4701801"/>
            <a:ext cx="443943" cy="182334"/>
          </a:xfrm>
          <a:prstGeom prst="rect">
            <a:avLst/>
          </a:prstGeom>
        </p:spPr>
      </p:pic>
      <p:pic>
        <p:nvPicPr>
          <p:cNvPr id="6" name="Imagen 5">
            <a:extLst>
              <a:ext uri="{FF2B5EF4-FFF2-40B4-BE49-F238E27FC236}">
                <a16:creationId xmlns:a16="http://schemas.microsoft.com/office/drawing/2014/main" id="{D3BEE973-1276-295F-8D6A-2F6B869758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7486" y="3553137"/>
            <a:ext cx="147219" cy="161940"/>
          </a:xfrm>
          <a:prstGeom prst="rect">
            <a:avLst/>
          </a:prstGeom>
        </p:spPr>
      </p:pic>
      <p:sp>
        <p:nvSpPr>
          <p:cNvPr id="7" name="CuadroTexto 6">
            <a:extLst>
              <a:ext uri="{FF2B5EF4-FFF2-40B4-BE49-F238E27FC236}">
                <a16:creationId xmlns:a16="http://schemas.microsoft.com/office/drawing/2014/main" id="{5D111914-1BA3-AC19-39C1-14DC1EDEA157}"/>
              </a:ext>
            </a:extLst>
          </p:cNvPr>
          <p:cNvSpPr txBox="1"/>
          <p:nvPr/>
        </p:nvSpPr>
        <p:spPr>
          <a:xfrm>
            <a:off x="2863280" y="6540183"/>
            <a:ext cx="4623370" cy="307777"/>
          </a:xfrm>
          <a:prstGeom prst="rect">
            <a:avLst/>
          </a:prstGeom>
          <a:noFill/>
        </p:spPr>
        <p:txBody>
          <a:bodyPr wrap="square">
            <a:spAutoFit/>
          </a:bodyPr>
          <a:lstStyle/>
          <a:p>
            <a:r>
              <a:rPr lang="es-CL" sz="1400" b="0" i="0" dirty="0">
                <a:solidFill>
                  <a:srgbClr val="201F1E"/>
                </a:solidFill>
                <a:effectLst/>
              </a:rPr>
              <a:t>*Diferencias significativas a un 95% de confianza</a:t>
            </a:r>
          </a:p>
        </p:txBody>
      </p:sp>
      <p:sp>
        <p:nvSpPr>
          <p:cNvPr id="13" name="Marcador de número de diapositiva 12">
            <a:extLst>
              <a:ext uri="{FF2B5EF4-FFF2-40B4-BE49-F238E27FC236}">
                <a16:creationId xmlns:a16="http://schemas.microsoft.com/office/drawing/2014/main" id="{1CB46364-C60B-1B1E-3EE0-2D2C84B2C83F}"/>
              </a:ext>
            </a:extLst>
          </p:cNvPr>
          <p:cNvSpPr>
            <a:spLocks noGrp="1"/>
          </p:cNvSpPr>
          <p:nvPr>
            <p:ph type="sldNum" sz="quarter" idx="12"/>
          </p:nvPr>
        </p:nvSpPr>
        <p:spPr/>
        <p:txBody>
          <a:bodyPr/>
          <a:lstStyle/>
          <a:p>
            <a:fld id="{971615F9-C4C2-4477-B1D4-5259C923AF72}" type="slidenum">
              <a:rPr lang="es-CL" smtClean="0"/>
              <a:t>34</a:t>
            </a:fld>
            <a:endParaRPr lang="es-CL"/>
          </a:p>
        </p:txBody>
      </p:sp>
      <p:pic>
        <p:nvPicPr>
          <p:cNvPr id="14" name="Imagen 13">
            <a:extLst>
              <a:ext uri="{FF2B5EF4-FFF2-40B4-BE49-F238E27FC236}">
                <a16:creationId xmlns:a16="http://schemas.microsoft.com/office/drawing/2014/main" id="{BC679699-1DE6-B564-9083-A93BC864E375}"/>
              </a:ext>
            </a:extLst>
          </p:cNvPr>
          <p:cNvPicPr>
            <a:picLocks noChangeAspect="1"/>
          </p:cNvPicPr>
          <p:nvPr/>
        </p:nvPicPr>
        <p:blipFill>
          <a:blip r:embed="rId5"/>
          <a:stretch>
            <a:fillRect/>
          </a:stretch>
        </p:blipFill>
        <p:spPr>
          <a:xfrm>
            <a:off x="6803984" y="5846692"/>
            <a:ext cx="1476581" cy="1019317"/>
          </a:xfrm>
          <a:prstGeom prst="rect">
            <a:avLst/>
          </a:prstGeom>
        </p:spPr>
      </p:pic>
      <p:pic>
        <p:nvPicPr>
          <p:cNvPr id="15" name="Imagen 14">
            <a:extLst>
              <a:ext uri="{FF2B5EF4-FFF2-40B4-BE49-F238E27FC236}">
                <a16:creationId xmlns:a16="http://schemas.microsoft.com/office/drawing/2014/main" id="{A9672647-EE0C-518B-043A-03F0A73482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634" y="6538913"/>
            <a:ext cx="1819275" cy="238125"/>
          </a:xfrm>
          <a:prstGeom prst="rect">
            <a:avLst/>
          </a:prstGeom>
        </p:spPr>
      </p:pic>
      <p:pic>
        <p:nvPicPr>
          <p:cNvPr id="20" name="Imagen 19" descr="Gráfico, Gráfico de barras&#10;&#10;Descripción generada automáticamente">
            <a:extLst>
              <a:ext uri="{FF2B5EF4-FFF2-40B4-BE49-F238E27FC236}">
                <a16:creationId xmlns:a16="http://schemas.microsoft.com/office/drawing/2014/main" id="{B8D13F4F-AC50-0158-179E-34CA84E0AE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000" y="1629914"/>
            <a:ext cx="9000000" cy="3598171"/>
          </a:xfrm>
          <a:prstGeom prst="rect">
            <a:avLst/>
          </a:prstGeom>
        </p:spPr>
      </p:pic>
      <p:sp>
        <p:nvSpPr>
          <p:cNvPr id="22" name="CuadroTexto 21">
            <a:extLst>
              <a:ext uri="{FF2B5EF4-FFF2-40B4-BE49-F238E27FC236}">
                <a16:creationId xmlns:a16="http://schemas.microsoft.com/office/drawing/2014/main" id="{6B2CF073-346F-9988-36C6-E477426F8F32}"/>
              </a:ext>
            </a:extLst>
          </p:cNvPr>
          <p:cNvSpPr txBox="1"/>
          <p:nvPr/>
        </p:nvSpPr>
        <p:spPr>
          <a:xfrm>
            <a:off x="2467596" y="5998914"/>
            <a:ext cx="4623370" cy="523220"/>
          </a:xfrm>
          <a:prstGeom prst="rect">
            <a:avLst/>
          </a:prstGeom>
          <a:noFill/>
        </p:spPr>
        <p:txBody>
          <a:bodyPr wrap="square">
            <a:spAutoFit/>
          </a:bodyPr>
          <a:lstStyle/>
          <a:p>
            <a:pPr algn="ctr"/>
            <a:r>
              <a:rPr lang="es-CL" sz="1400" b="0" i="0" dirty="0">
                <a:solidFill>
                  <a:srgbClr val="201F1E"/>
                </a:solidFill>
                <a:effectLst/>
              </a:rPr>
              <a:t>Muestra n= 1101</a:t>
            </a:r>
          </a:p>
          <a:p>
            <a:pPr algn="ctr"/>
            <a:r>
              <a:rPr lang="es-CL" sz="1400" dirty="0"/>
              <a:t>*Se omiten NS/NR</a:t>
            </a:r>
          </a:p>
        </p:txBody>
      </p:sp>
      <p:pic>
        <p:nvPicPr>
          <p:cNvPr id="24" name="Imagen 23">
            <a:extLst>
              <a:ext uri="{FF2B5EF4-FFF2-40B4-BE49-F238E27FC236}">
                <a16:creationId xmlns:a16="http://schemas.microsoft.com/office/drawing/2014/main" id="{55F6A715-48BE-51F6-E5B9-0D938EBB68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024" y="3553137"/>
            <a:ext cx="190527" cy="209579"/>
          </a:xfrm>
          <a:prstGeom prst="rect">
            <a:avLst/>
          </a:prstGeom>
        </p:spPr>
      </p:pic>
    </p:spTree>
    <p:extLst>
      <p:ext uri="{BB962C8B-B14F-4D97-AF65-F5344CB8AC3E}">
        <p14:creationId xmlns:p14="http://schemas.microsoft.com/office/powerpoint/2010/main" val="1861528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0"/>
            <a:ext cx="9144000" cy="87376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70000"/>
              </a:lnSpc>
            </a:pPr>
            <a:r>
              <a:rPr lang="es-ES" sz="2400" b="1" dirty="0">
                <a:solidFill>
                  <a:schemeClr val="accent4"/>
                </a:solidFill>
                <a:cs typeface="Calibri"/>
              </a:rPr>
              <a:t>3. RESULTADOS</a:t>
            </a:r>
            <a:endParaRPr lang="es-ES" sz="2100" b="1" dirty="0">
              <a:solidFill>
                <a:schemeClr val="accent4"/>
              </a:solidFill>
              <a:latin typeface="Helvetica"/>
              <a:cs typeface="Helvetica"/>
            </a:endParaRPr>
          </a:p>
        </p:txBody>
      </p:sp>
      <p:sp>
        <p:nvSpPr>
          <p:cNvPr id="5" name="CuadroTexto 4">
            <a:extLst>
              <a:ext uri="{FF2B5EF4-FFF2-40B4-BE49-F238E27FC236}">
                <a16:creationId xmlns:a16="http://schemas.microsoft.com/office/drawing/2014/main" id="{305D8159-B9D8-F045-AFA5-8F8326FB0754}"/>
              </a:ext>
            </a:extLst>
          </p:cNvPr>
          <p:cNvSpPr txBox="1"/>
          <p:nvPr/>
        </p:nvSpPr>
        <p:spPr>
          <a:xfrm>
            <a:off x="277402" y="576884"/>
            <a:ext cx="7548161" cy="296876"/>
          </a:xfrm>
          <a:prstGeom prst="rect">
            <a:avLst/>
          </a:prstGeom>
          <a:noFill/>
        </p:spPr>
        <p:txBody>
          <a:bodyPr wrap="square">
            <a:spAutoFit/>
          </a:bodyPr>
          <a:lstStyle/>
          <a:p>
            <a:pPr>
              <a:lnSpc>
                <a:spcPct val="70000"/>
              </a:lnSpc>
            </a:pPr>
            <a:r>
              <a:rPr lang="es-ES" sz="1800" b="1" dirty="0">
                <a:solidFill>
                  <a:schemeClr val="accent4"/>
                </a:solidFill>
                <a:cs typeface="Calibri"/>
              </a:rPr>
              <a:t>Evaluación infraestructura vial </a:t>
            </a:r>
            <a:r>
              <a:rPr lang="es-ES" b="1" dirty="0">
                <a:solidFill>
                  <a:schemeClr val="accent4"/>
                </a:solidFill>
                <a:cs typeface="Calibri"/>
              </a:rPr>
              <a:t>- Conclusiones</a:t>
            </a:r>
            <a:endParaRPr lang="es-ES" sz="1800" b="1" dirty="0">
              <a:solidFill>
                <a:schemeClr val="accent4"/>
              </a:solidFill>
              <a:latin typeface="Helvetica"/>
              <a:cs typeface="Helvetica"/>
            </a:endParaRPr>
          </a:p>
        </p:txBody>
      </p:sp>
      <p:pic>
        <p:nvPicPr>
          <p:cNvPr id="11" name="Imagen 10">
            <a:extLst>
              <a:ext uri="{FF2B5EF4-FFF2-40B4-BE49-F238E27FC236}">
                <a16:creationId xmlns:a16="http://schemas.microsoft.com/office/drawing/2014/main" id="{86F527C9-9D5E-BF3B-F4A8-83BE0571FD72}"/>
              </a:ext>
            </a:extLst>
          </p:cNvPr>
          <p:cNvPicPr>
            <a:picLocks noChangeAspect="1"/>
          </p:cNvPicPr>
          <p:nvPr/>
        </p:nvPicPr>
        <p:blipFill>
          <a:blip r:embed="rId3"/>
          <a:stretch>
            <a:fillRect/>
          </a:stretch>
        </p:blipFill>
        <p:spPr>
          <a:xfrm>
            <a:off x="2062715" y="4701801"/>
            <a:ext cx="443943" cy="182334"/>
          </a:xfrm>
          <a:prstGeom prst="rect">
            <a:avLst/>
          </a:prstGeom>
        </p:spPr>
      </p:pic>
      <p:sp>
        <p:nvSpPr>
          <p:cNvPr id="2" name="Marcador de número de diapositiva 1">
            <a:extLst>
              <a:ext uri="{FF2B5EF4-FFF2-40B4-BE49-F238E27FC236}">
                <a16:creationId xmlns:a16="http://schemas.microsoft.com/office/drawing/2014/main" id="{C568695A-BAF7-42A8-FF90-86A4204D2F74}"/>
              </a:ext>
            </a:extLst>
          </p:cNvPr>
          <p:cNvSpPr>
            <a:spLocks noGrp="1"/>
          </p:cNvSpPr>
          <p:nvPr>
            <p:ph type="sldNum" sz="quarter" idx="12"/>
          </p:nvPr>
        </p:nvSpPr>
        <p:spPr/>
        <p:txBody>
          <a:bodyPr/>
          <a:lstStyle/>
          <a:p>
            <a:fld id="{971615F9-C4C2-4477-B1D4-5259C923AF72}" type="slidenum">
              <a:rPr lang="es-CL" smtClean="0"/>
              <a:t>35</a:t>
            </a:fld>
            <a:endParaRPr lang="es-CL"/>
          </a:p>
        </p:txBody>
      </p:sp>
      <p:pic>
        <p:nvPicPr>
          <p:cNvPr id="3" name="Imagen 2">
            <a:extLst>
              <a:ext uri="{FF2B5EF4-FFF2-40B4-BE49-F238E27FC236}">
                <a16:creationId xmlns:a16="http://schemas.microsoft.com/office/drawing/2014/main" id="{E571040E-A77B-FA93-C85E-6A1F0F5CF211}"/>
              </a:ext>
            </a:extLst>
          </p:cNvPr>
          <p:cNvPicPr>
            <a:picLocks noChangeAspect="1"/>
          </p:cNvPicPr>
          <p:nvPr/>
        </p:nvPicPr>
        <p:blipFill>
          <a:blip r:embed="rId4"/>
          <a:stretch>
            <a:fillRect/>
          </a:stretch>
        </p:blipFill>
        <p:spPr>
          <a:xfrm>
            <a:off x="6803984" y="5846692"/>
            <a:ext cx="1476581" cy="1019317"/>
          </a:xfrm>
          <a:prstGeom prst="rect">
            <a:avLst/>
          </a:prstGeom>
        </p:spPr>
      </p:pic>
      <p:pic>
        <p:nvPicPr>
          <p:cNvPr id="8" name="Imagen 7">
            <a:extLst>
              <a:ext uri="{FF2B5EF4-FFF2-40B4-BE49-F238E27FC236}">
                <a16:creationId xmlns:a16="http://schemas.microsoft.com/office/drawing/2014/main" id="{F793909E-E5D5-5208-855B-EA1DFE02D2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634" y="6538913"/>
            <a:ext cx="1819275" cy="238125"/>
          </a:xfrm>
          <a:prstGeom prst="rect">
            <a:avLst/>
          </a:prstGeom>
        </p:spPr>
      </p:pic>
      <p:sp>
        <p:nvSpPr>
          <p:cNvPr id="4" name="CuadroTexto 3">
            <a:extLst>
              <a:ext uri="{FF2B5EF4-FFF2-40B4-BE49-F238E27FC236}">
                <a16:creationId xmlns:a16="http://schemas.microsoft.com/office/drawing/2014/main" id="{2417A56B-7378-3BB1-C6A6-30EF804CB3F0}"/>
              </a:ext>
            </a:extLst>
          </p:cNvPr>
          <p:cNvSpPr txBox="1"/>
          <p:nvPr/>
        </p:nvSpPr>
        <p:spPr>
          <a:xfrm>
            <a:off x="360293" y="1746862"/>
            <a:ext cx="8423414" cy="3693319"/>
          </a:xfrm>
          <a:prstGeom prst="rect">
            <a:avLst/>
          </a:prstGeom>
          <a:noFill/>
        </p:spPr>
        <p:txBody>
          <a:bodyPr wrap="square">
            <a:spAutoFit/>
          </a:bodyPr>
          <a:lstStyle/>
          <a:p>
            <a:pPr marL="285750" indent="-285750" algn="just">
              <a:buFont typeface="Arial" panose="020B0604020202020204" pitchFamily="34" charset="0"/>
              <a:buChar char="•"/>
            </a:pPr>
            <a:r>
              <a:rPr lang="es-CL" dirty="0"/>
              <a:t>Encuestados estiman en mayor proporción que medidas relativas a fiscalización (cámaras, carabineros) impide el exceso de velocidad entre conductores; se desestima la efectividad de medidas relativas a información (carteles de velocidad, campañas de educación); entre las medidas físicas, destaca la percepción de efectividad de lomos de toro (76,7%)</a:t>
            </a:r>
          </a:p>
          <a:p>
            <a:pPr marL="285750" indent="-285750" algn="just">
              <a:buFont typeface="Arial" panose="020B0604020202020204" pitchFamily="34" charset="0"/>
              <a:buChar char="•"/>
            </a:pPr>
            <a:endParaRPr lang="es-CL" dirty="0"/>
          </a:p>
          <a:p>
            <a:pPr marL="285750" indent="-285750" algn="just">
              <a:buFont typeface="Arial" panose="020B0604020202020204" pitchFamily="34" charset="0"/>
              <a:buChar char="•"/>
            </a:pPr>
            <a:r>
              <a:rPr lang="es-CL" dirty="0"/>
              <a:t>A grandes rasgos, las personas con educación media completa o inferior estiman en mayor proporción que las medidas de fiscalización e infraestructura vial impide el exceso de velocidad entre conductores</a:t>
            </a:r>
          </a:p>
          <a:p>
            <a:pPr marL="285750" indent="-285750" algn="just">
              <a:buFont typeface="Arial" panose="020B0604020202020204" pitchFamily="34" charset="0"/>
              <a:buChar char="•"/>
            </a:pPr>
            <a:endParaRPr lang="es-CL" dirty="0"/>
          </a:p>
          <a:p>
            <a:pPr marL="285750" indent="-285750" algn="just">
              <a:buFont typeface="Arial" panose="020B0604020202020204" pitchFamily="34" charset="0"/>
              <a:buChar char="•"/>
            </a:pPr>
            <a:endParaRPr lang="es-CL" dirty="0"/>
          </a:p>
          <a:p>
            <a:pPr marL="285750" indent="-285750" algn="just">
              <a:buFont typeface="Arial" panose="020B0604020202020204" pitchFamily="34" charset="0"/>
              <a:buChar char="•"/>
            </a:pPr>
            <a:endParaRPr lang="es-CL" dirty="0"/>
          </a:p>
          <a:p>
            <a:pPr marL="285750" indent="-285750" algn="just">
              <a:buFont typeface="Arial" panose="020B0604020202020204" pitchFamily="34" charset="0"/>
              <a:buChar char="•"/>
            </a:pPr>
            <a:endParaRPr lang="es-CL" dirty="0"/>
          </a:p>
        </p:txBody>
      </p:sp>
    </p:spTree>
    <p:extLst>
      <p:ext uri="{BB962C8B-B14F-4D97-AF65-F5344CB8AC3E}">
        <p14:creationId xmlns:p14="http://schemas.microsoft.com/office/powerpoint/2010/main" val="15189827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0"/>
            <a:ext cx="9144000" cy="87376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70000"/>
              </a:lnSpc>
            </a:pPr>
            <a:r>
              <a:rPr lang="es-ES" sz="2400" b="1" dirty="0">
                <a:solidFill>
                  <a:schemeClr val="accent4"/>
                </a:solidFill>
                <a:cs typeface="Calibri"/>
              </a:rPr>
              <a:t>3. RESULTADOS</a:t>
            </a:r>
            <a:endParaRPr lang="es-ES" sz="2100" b="1" dirty="0">
              <a:solidFill>
                <a:schemeClr val="accent4"/>
              </a:solidFill>
              <a:latin typeface="Helvetica"/>
              <a:cs typeface="Helvetica"/>
            </a:endParaRPr>
          </a:p>
        </p:txBody>
      </p:sp>
      <p:sp>
        <p:nvSpPr>
          <p:cNvPr id="5" name="CuadroTexto 4">
            <a:extLst>
              <a:ext uri="{FF2B5EF4-FFF2-40B4-BE49-F238E27FC236}">
                <a16:creationId xmlns:a16="http://schemas.microsoft.com/office/drawing/2014/main" id="{305D8159-B9D8-F045-AFA5-8F8326FB0754}"/>
              </a:ext>
            </a:extLst>
          </p:cNvPr>
          <p:cNvSpPr txBox="1"/>
          <p:nvPr/>
        </p:nvSpPr>
        <p:spPr>
          <a:xfrm>
            <a:off x="277403" y="576884"/>
            <a:ext cx="4623370" cy="296876"/>
          </a:xfrm>
          <a:prstGeom prst="rect">
            <a:avLst/>
          </a:prstGeom>
          <a:noFill/>
        </p:spPr>
        <p:txBody>
          <a:bodyPr wrap="square">
            <a:spAutoFit/>
          </a:bodyPr>
          <a:lstStyle/>
          <a:p>
            <a:pPr>
              <a:lnSpc>
                <a:spcPct val="70000"/>
              </a:lnSpc>
            </a:pPr>
            <a:r>
              <a:rPr lang="es-ES" sz="1800" b="1" dirty="0">
                <a:solidFill>
                  <a:schemeClr val="accent4"/>
                </a:solidFill>
                <a:cs typeface="Calibri"/>
              </a:rPr>
              <a:t>Conductas de riesgo</a:t>
            </a:r>
            <a:endParaRPr lang="es-ES" sz="1800" b="1" dirty="0">
              <a:solidFill>
                <a:schemeClr val="accent4"/>
              </a:solidFill>
              <a:latin typeface="Helvetica"/>
              <a:cs typeface="Helvetica"/>
            </a:endParaRPr>
          </a:p>
        </p:txBody>
      </p:sp>
      <p:sp>
        <p:nvSpPr>
          <p:cNvPr id="17" name="CuadroTexto 16">
            <a:extLst>
              <a:ext uri="{FF2B5EF4-FFF2-40B4-BE49-F238E27FC236}">
                <a16:creationId xmlns:a16="http://schemas.microsoft.com/office/drawing/2014/main" id="{38A27869-9BCC-00AD-3A33-171127F45215}"/>
              </a:ext>
            </a:extLst>
          </p:cNvPr>
          <p:cNvSpPr txBox="1"/>
          <p:nvPr/>
        </p:nvSpPr>
        <p:spPr>
          <a:xfrm>
            <a:off x="414563" y="5324040"/>
            <a:ext cx="8729437" cy="523220"/>
          </a:xfrm>
          <a:prstGeom prst="rect">
            <a:avLst/>
          </a:prstGeom>
          <a:noFill/>
        </p:spPr>
        <p:txBody>
          <a:bodyPr wrap="square">
            <a:spAutoFit/>
          </a:bodyPr>
          <a:lstStyle/>
          <a:p>
            <a:pPr algn="ctr"/>
            <a:r>
              <a:rPr lang="es-ES" sz="1400" i="1" dirty="0"/>
              <a:t>¿Alguna vez ha sido multado por exceso de velocidad?</a:t>
            </a:r>
            <a:br>
              <a:rPr lang="es-ES" sz="1400" i="1" dirty="0"/>
            </a:br>
            <a:endParaRPr lang="es-CL" sz="1400" dirty="0"/>
          </a:p>
        </p:txBody>
      </p:sp>
      <p:sp>
        <p:nvSpPr>
          <p:cNvPr id="10" name="CuadroTexto 9">
            <a:extLst>
              <a:ext uri="{FF2B5EF4-FFF2-40B4-BE49-F238E27FC236}">
                <a16:creationId xmlns:a16="http://schemas.microsoft.com/office/drawing/2014/main" id="{D2D4F871-C15F-35D1-8AF9-2965FD782A2E}"/>
              </a:ext>
            </a:extLst>
          </p:cNvPr>
          <p:cNvSpPr txBox="1"/>
          <p:nvPr/>
        </p:nvSpPr>
        <p:spPr>
          <a:xfrm>
            <a:off x="2467596" y="6062704"/>
            <a:ext cx="4623370" cy="307777"/>
          </a:xfrm>
          <a:prstGeom prst="rect">
            <a:avLst/>
          </a:prstGeom>
          <a:noFill/>
        </p:spPr>
        <p:txBody>
          <a:bodyPr wrap="square">
            <a:spAutoFit/>
          </a:bodyPr>
          <a:lstStyle/>
          <a:p>
            <a:pPr algn="ctr"/>
            <a:r>
              <a:rPr lang="es-CL" sz="1400" dirty="0">
                <a:solidFill>
                  <a:srgbClr val="201F1E"/>
                </a:solidFill>
              </a:rPr>
              <a:t>Subm</a:t>
            </a:r>
            <a:r>
              <a:rPr lang="es-CL" sz="1400" b="0" i="0" dirty="0">
                <a:solidFill>
                  <a:srgbClr val="201F1E"/>
                </a:solidFill>
                <a:effectLst/>
              </a:rPr>
              <a:t>uestra n= 47</a:t>
            </a:r>
            <a:r>
              <a:rPr lang="es-CL" sz="1400" dirty="0">
                <a:solidFill>
                  <a:srgbClr val="201F1E"/>
                </a:solidFill>
              </a:rPr>
              <a:t>7</a:t>
            </a:r>
            <a:endParaRPr lang="es-CL" sz="1400" dirty="0"/>
          </a:p>
        </p:txBody>
      </p:sp>
      <p:pic>
        <p:nvPicPr>
          <p:cNvPr id="11" name="Imagen 10">
            <a:extLst>
              <a:ext uri="{FF2B5EF4-FFF2-40B4-BE49-F238E27FC236}">
                <a16:creationId xmlns:a16="http://schemas.microsoft.com/office/drawing/2014/main" id="{86F527C9-9D5E-BF3B-F4A8-83BE0571FD72}"/>
              </a:ext>
            </a:extLst>
          </p:cNvPr>
          <p:cNvPicPr>
            <a:picLocks noChangeAspect="1"/>
          </p:cNvPicPr>
          <p:nvPr/>
        </p:nvPicPr>
        <p:blipFill>
          <a:blip r:embed="rId3"/>
          <a:stretch>
            <a:fillRect/>
          </a:stretch>
        </p:blipFill>
        <p:spPr>
          <a:xfrm>
            <a:off x="2062715" y="4701801"/>
            <a:ext cx="443943" cy="182334"/>
          </a:xfrm>
          <a:prstGeom prst="rect">
            <a:avLst/>
          </a:prstGeom>
        </p:spPr>
      </p:pic>
      <p:pic>
        <p:nvPicPr>
          <p:cNvPr id="8" name="Imagen 7">
            <a:extLst>
              <a:ext uri="{FF2B5EF4-FFF2-40B4-BE49-F238E27FC236}">
                <a16:creationId xmlns:a16="http://schemas.microsoft.com/office/drawing/2014/main" id="{6C3944ED-8A3E-39E9-C50A-F7A1DEF956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8294" y="2157884"/>
            <a:ext cx="120202" cy="132222"/>
          </a:xfrm>
          <a:prstGeom prst="rect">
            <a:avLst/>
          </a:prstGeom>
        </p:spPr>
      </p:pic>
      <p:pic>
        <p:nvPicPr>
          <p:cNvPr id="12" name="Imagen 11">
            <a:extLst>
              <a:ext uri="{FF2B5EF4-FFF2-40B4-BE49-F238E27FC236}">
                <a16:creationId xmlns:a16="http://schemas.microsoft.com/office/drawing/2014/main" id="{5DAC4F02-5B4D-DA1F-6114-D13D3DED70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1889" y="3986684"/>
            <a:ext cx="120202" cy="132222"/>
          </a:xfrm>
          <a:prstGeom prst="rect">
            <a:avLst/>
          </a:prstGeom>
        </p:spPr>
      </p:pic>
      <p:sp>
        <p:nvSpPr>
          <p:cNvPr id="13" name="Marcador de número de diapositiva 12">
            <a:extLst>
              <a:ext uri="{FF2B5EF4-FFF2-40B4-BE49-F238E27FC236}">
                <a16:creationId xmlns:a16="http://schemas.microsoft.com/office/drawing/2014/main" id="{6FC67936-0D66-5DE8-1F40-514DBC46A300}"/>
              </a:ext>
            </a:extLst>
          </p:cNvPr>
          <p:cNvSpPr>
            <a:spLocks noGrp="1"/>
          </p:cNvSpPr>
          <p:nvPr>
            <p:ph type="sldNum" sz="quarter" idx="12"/>
          </p:nvPr>
        </p:nvSpPr>
        <p:spPr/>
        <p:txBody>
          <a:bodyPr/>
          <a:lstStyle/>
          <a:p>
            <a:fld id="{971615F9-C4C2-4477-B1D4-5259C923AF72}" type="slidenum">
              <a:rPr lang="es-CL" smtClean="0"/>
              <a:t>36</a:t>
            </a:fld>
            <a:endParaRPr lang="es-CL"/>
          </a:p>
        </p:txBody>
      </p:sp>
      <p:pic>
        <p:nvPicPr>
          <p:cNvPr id="14" name="Imagen 13">
            <a:extLst>
              <a:ext uri="{FF2B5EF4-FFF2-40B4-BE49-F238E27FC236}">
                <a16:creationId xmlns:a16="http://schemas.microsoft.com/office/drawing/2014/main" id="{4A863EB3-8DB1-DD92-728C-2A043105FD33}"/>
              </a:ext>
            </a:extLst>
          </p:cNvPr>
          <p:cNvPicPr>
            <a:picLocks noChangeAspect="1"/>
          </p:cNvPicPr>
          <p:nvPr/>
        </p:nvPicPr>
        <p:blipFill>
          <a:blip r:embed="rId5"/>
          <a:stretch>
            <a:fillRect/>
          </a:stretch>
        </p:blipFill>
        <p:spPr>
          <a:xfrm>
            <a:off x="6803984" y="5846692"/>
            <a:ext cx="1476581" cy="1019317"/>
          </a:xfrm>
          <a:prstGeom prst="rect">
            <a:avLst/>
          </a:prstGeom>
        </p:spPr>
      </p:pic>
      <p:pic>
        <p:nvPicPr>
          <p:cNvPr id="15" name="Imagen 14">
            <a:extLst>
              <a:ext uri="{FF2B5EF4-FFF2-40B4-BE49-F238E27FC236}">
                <a16:creationId xmlns:a16="http://schemas.microsoft.com/office/drawing/2014/main" id="{EECD616F-3C6D-22B5-D37C-8DF3A98E2B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634" y="6538913"/>
            <a:ext cx="1819275" cy="238125"/>
          </a:xfrm>
          <a:prstGeom prst="rect">
            <a:avLst/>
          </a:prstGeom>
        </p:spPr>
      </p:pic>
      <p:pic>
        <p:nvPicPr>
          <p:cNvPr id="16" name="Imagen 15">
            <a:extLst>
              <a:ext uri="{FF2B5EF4-FFF2-40B4-BE49-F238E27FC236}">
                <a16:creationId xmlns:a16="http://schemas.microsoft.com/office/drawing/2014/main" id="{61B404FE-FF4B-EB3B-1607-B511A935D4C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972686" y="1725869"/>
            <a:ext cx="7198628" cy="3598171"/>
          </a:xfrm>
          <a:prstGeom prst="rect">
            <a:avLst/>
          </a:prstGeom>
        </p:spPr>
      </p:pic>
    </p:spTree>
    <p:extLst>
      <p:ext uri="{BB962C8B-B14F-4D97-AF65-F5344CB8AC3E}">
        <p14:creationId xmlns:p14="http://schemas.microsoft.com/office/powerpoint/2010/main" val="19108237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0"/>
            <a:ext cx="9144000" cy="87376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70000"/>
              </a:lnSpc>
            </a:pPr>
            <a:r>
              <a:rPr lang="es-ES" sz="2400" b="1" dirty="0">
                <a:solidFill>
                  <a:schemeClr val="accent4"/>
                </a:solidFill>
                <a:cs typeface="Calibri"/>
              </a:rPr>
              <a:t>3. RESULTADOS</a:t>
            </a:r>
            <a:endParaRPr lang="es-ES" sz="2100" b="1" dirty="0">
              <a:solidFill>
                <a:schemeClr val="accent4"/>
              </a:solidFill>
              <a:latin typeface="Helvetica"/>
              <a:cs typeface="Helvetica"/>
            </a:endParaRPr>
          </a:p>
        </p:txBody>
      </p:sp>
      <p:sp>
        <p:nvSpPr>
          <p:cNvPr id="5" name="CuadroTexto 4">
            <a:extLst>
              <a:ext uri="{FF2B5EF4-FFF2-40B4-BE49-F238E27FC236}">
                <a16:creationId xmlns:a16="http://schemas.microsoft.com/office/drawing/2014/main" id="{305D8159-B9D8-F045-AFA5-8F8326FB0754}"/>
              </a:ext>
            </a:extLst>
          </p:cNvPr>
          <p:cNvSpPr txBox="1"/>
          <p:nvPr/>
        </p:nvSpPr>
        <p:spPr>
          <a:xfrm>
            <a:off x="277403" y="576884"/>
            <a:ext cx="4623370" cy="296876"/>
          </a:xfrm>
          <a:prstGeom prst="rect">
            <a:avLst/>
          </a:prstGeom>
          <a:noFill/>
        </p:spPr>
        <p:txBody>
          <a:bodyPr wrap="square">
            <a:spAutoFit/>
          </a:bodyPr>
          <a:lstStyle/>
          <a:p>
            <a:pPr>
              <a:lnSpc>
                <a:spcPct val="70000"/>
              </a:lnSpc>
            </a:pPr>
            <a:r>
              <a:rPr lang="es-ES" sz="1800" b="1" dirty="0">
                <a:solidFill>
                  <a:schemeClr val="accent4"/>
                </a:solidFill>
                <a:cs typeface="Calibri"/>
              </a:rPr>
              <a:t>Conductas de riesgo</a:t>
            </a:r>
            <a:endParaRPr lang="es-ES" sz="1800" b="1" dirty="0">
              <a:solidFill>
                <a:schemeClr val="accent4"/>
              </a:solidFill>
              <a:latin typeface="Helvetica"/>
              <a:cs typeface="Helvetica"/>
            </a:endParaRPr>
          </a:p>
        </p:txBody>
      </p:sp>
      <p:sp>
        <p:nvSpPr>
          <p:cNvPr id="17" name="CuadroTexto 16">
            <a:extLst>
              <a:ext uri="{FF2B5EF4-FFF2-40B4-BE49-F238E27FC236}">
                <a16:creationId xmlns:a16="http://schemas.microsoft.com/office/drawing/2014/main" id="{38A27869-9BCC-00AD-3A33-171127F45215}"/>
              </a:ext>
            </a:extLst>
          </p:cNvPr>
          <p:cNvSpPr txBox="1"/>
          <p:nvPr/>
        </p:nvSpPr>
        <p:spPr>
          <a:xfrm>
            <a:off x="414563" y="5324040"/>
            <a:ext cx="8729437" cy="523220"/>
          </a:xfrm>
          <a:prstGeom prst="rect">
            <a:avLst/>
          </a:prstGeom>
          <a:noFill/>
        </p:spPr>
        <p:txBody>
          <a:bodyPr wrap="square">
            <a:spAutoFit/>
          </a:bodyPr>
          <a:lstStyle/>
          <a:p>
            <a:pPr algn="ctr"/>
            <a:r>
              <a:rPr lang="es-ES" sz="1400" i="1" dirty="0"/>
              <a:t>¿Alguna vez ha sido multado por exceso de velocidad? * Sexo * Tramo Etario</a:t>
            </a:r>
            <a:br>
              <a:rPr lang="es-ES" sz="1400" i="1" dirty="0"/>
            </a:br>
            <a:endParaRPr lang="es-CL" sz="1400" dirty="0"/>
          </a:p>
        </p:txBody>
      </p:sp>
      <p:sp>
        <p:nvSpPr>
          <p:cNvPr id="10" name="CuadroTexto 9">
            <a:extLst>
              <a:ext uri="{FF2B5EF4-FFF2-40B4-BE49-F238E27FC236}">
                <a16:creationId xmlns:a16="http://schemas.microsoft.com/office/drawing/2014/main" id="{D2D4F871-C15F-35D1-8AF9-2965FD782A2E}"/>
              </a:ext>
            </a:extLst>
          </p:cNvPr>
          <p:cNvSpPr txBox="1"/>
          <p:nvPr/>
        </p:nvSpPr>
        <p:spPr>
          <a:xfrm>
            <a:off x="2467596" y="5847260"/>
            <a:ext cx="4623370" cy="523220"/>
          </a:xfrm>
          <a:prstGeom prst="rect">
            <a:avLst/>
          </a:prstGeom>
          <a:noFill/>
        </p:spPr>
        <p:txBody>
          <a:bodyPr wrap="square">
            <a:spAutoFit/>
          </a:bodyPr>
          <a:lstStyle/>
          <a:p>
            <a:pPr algn="ctr"/>
            <a:r>
              <a:rPr lang="es-CL" sz="1400" dirty="0">
                <a:solidFill>
                  <a:srgbClr val="201F1E"/>
                </a:solidFill>
              </a:rPr>
              <a:t>Subm</a:t>
            </a:r>
            <a:r>
              <a:rPr lang="es-CL" sz="1400" b="0" i="0" dirty="0">
                <a:solidFill>
                  <a:srgbClr val="201F1E"/>
                </a:solidFill>
                <a:effectLst/>
              </a:rPr>
              <a:t>uestra n= 47</a:t>
            </a:r>
            <a:r>
              <a:rPr lang="es-CL" sz="1400" dirty="0">
                <a:solidFill>
                  <a:srgbClr val="201F1E"/>
                </a:solidFill>
              </a:rPr>
              <a:t>7</a:t>
            </a:r>
          </a:p>
          <a:p>
            <a:pPr algn="ctr"/>
            <a:r>
              <a:rPr lang="es-CL" sz="1400" dirty="0">
                <a:solidFill>
                  <a:srgbClr val="201F1E"/>
                </a:solidFill>
              </a:rPr>
              <a:t>*Se omiten NS/NR</a:t>
            </a:r>
            <a:endParaRPr lang="es-CL" sz="1400" dirty="0"/>
          </a:p>
        </p:txBody>
      </p:sp>
      <p:pic>
        <p:nvPicPr>
          <p:cNvPr id="11" name="Imagen 10">
            <a:extLst>
              <a:ext uri="{FF2B5EF4-FFF2-40B4-BE49-F238E27FC236}">
                <a16:creationId xmlns:a16="http://schemas.microsoft.com/office/drawing/2014/main" id="{86F527C9-9D5E-BF3B-F4A8-83BE0571FD72}"/>
              </a:ext>
            </a:extLst>
          </p:cNvPr>
          <p:cNvPicPr>
            <a:picLocks noChangeAspect="1"/>
          </p:cNvPicPr>
          <p:nvPr/>
        </p:nvPicPr>
        <p:blipFill>
          <a:blip r:embed="rId3"/>
          <a:stretch>
            <a:fillRect/>
          </a:stretch>
        </p:blipFill>
        <p:spPr>
          <a:xfrm>
            <a:off x="2062715" y="4701801"/>
            <a:ext cx="443943" cy="182334"/>
          </a:xfrm>
          <a:prstGeom prst="rect">
            <a:avLst/>
          </a:prstGeom>
        </p:spPr>
      </p:pic>
      <p:sp>
        <p:nvSpPr>
          <p:cNvPr id="18" name="CuadroTexto 17">
            <a:extLst>
              <a:ext uri="{FF2B5EF4-FFF2-40B4-BE49-F238E27FC236}">
                <a16:creationId xmlns:a16="http://schemas.microsoft.com/office/drawing/2014/main" id="{8EB1256B-DDFA-F520-297C-3E6C33E4F7E6}"/>
              </a:ext>
            </a:extLst>
          </p:cNvPr>
          <p:cNvSpPr txBox="1"/>
          <p:nvPr/>
        </p:nvSpPr>
        <p:spPr>
          <a:xfrm>
            <a:off x="2793936" y="6331518"/>
            <a:ext cx="4623370" cy="307777"/>
          </a:xfrm>
          <a:prstGeom prst="rect">
            <a:avLst/>
          </a:prstGeom>
          <a:noFill/>
        </p:spPr>
        <p:txBody>
          <a:bodyPr wrap="square">
            <a:spAutoFit/>
          </a:bodyPr>
          <a:lstStyle/>
          <a:p>
            <a:r>
              <a:rPr lang="es-CL" sz="1400" b="0" i="0" dirty="0">
                <a:solidFill>
                  <a:srgbClr val="201F1E"/>
                </a:solidFill>
                <a:effectLst/>
              </a:rPr>
              <a:t>*Diferencias significativas a un 95% de confianza</a:t>
            </a:r>
          </a:p>
        </p:txBody>
      </p:sp>
      <p:sp>
        <p:nvSpPr>
          <p:cNvPr id="19" name="Marcador de número de diapositiva 18">
            <a:extLst>
              <a:ext uri="{FF2B5EF4-FFF2-40B4-BE49-F238E27FC236}">
                <a16:creationId xmlns:a16="http://schemas.microsoft.com/office/drawing/2014/main" id="{F7642946-629A-1959-10E3-62C25A39B174}"/>
              </a:ext>
            </a:extLst>
          </p:cNvPr>
          <p:cNvSpPr>
            <a:spLocks noGrp="1"/>
          </p:cNvSpPr>
          <p:nvPr>
            <p:ph type="sldNum" sz="quarter" idx="12"/>
          </p:nvPr>
        </p:nvSpPr>
        <p:spPr/>
        <p:txBody>
          <a:bodyPr/>
          <a:lstStyle/>
          <a:p>
            <a:fld id="{971615F9-C4C2-4477-B1D4-5259C923AF72}" type="slidenum">
              <a:rPr lang="es-CL" smtClean="0"/>
              <a:t>37</a:t>
            </a:fld>
            <a:endParaRPr lang="es-CL"/>
          </a:p>
        </p:txBody>
      </p:sp>
      <p:pic>
        <p:nvPicPr>
          <p:cNvPr id="20" name="Imagen 19">
            <a:extLst>
              <a:ext uri="{FF2B5EF4-FFF2-40B4-BE49-F238E27FC236}">
                <a16:creationId xmlns:a16="http://schemas.microsoft.com/office/drawing/2014/main" id="{C5619663-E16E-9327-2765-42B97FCBBDD1}"/>
              </a:ext>
            </a:extLst>
          </p:cNvPr>
          <p:cNvPicPr>
            <a:picLocks noChangeAspect="1"/>
          </p:cNvPicPr>
          <p:nvPr/>
        </p:nvPicPr>
        <p:blipFill>
          <a:blip r:embed="rId4"/>
          <a:stretch>
            <a:fillRect/>
          </a:stretch>
        </p:blipFill>
        <p:spPr>
          <a:xfrm>
            <a:off x="6803984" y="5846692"/>
            <a:ext cx="1476581" cy="1019317"/>
          </a:xfrm>
          <a:prstGeom prst="rect">
            <a:avLst/>
          </a:prstGeom>
        </p:spPr>
      </p:pic>
      <p:pic>
        <p:nvPicPr>
          <p:cNvPr id="21" name="Imagen 20">
            <a:extLst>
              <a:ext uri="{FF2B5EF4-FFF2-40B4-BE49-F238E27FC236}">
                <a16:creationId xmlns:a16="http://schemas.microsoft.com/office/drawing/2014/main" id="{7CCF3305-5681-0C68-220D-9A78790F5A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634" y="6538913"/>
            <a:ext cx="1819275" cy="238125"/>
          </a:xfrm>
          <a:prstGeom prst="rect">
            <a:avLst/>
          </a:prstGeom>
        </p:spPr>
      </p:pic>
      <p:pic>
        <p:nvPicPr>
          <p:cNvPr id="22" name="Imagen 21">
            <a:extLst>
              <a:ext uri="{FF2B5EF4-FFF2-40B4-BE49-F238E27FC236}">
                <a16:creationId xmlns:a16="http://schemas.microsoft.com/office/drawing/2014/main" id="{5E4570A8-62E5-482C-4F3F-374A7E7450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08086" y="2651437"/>
            <a:ext cx="147219" cy="161940"/>
          </a:xfrm>
          <a:prstGeom prst="rect">
            <a:avLst/>
          </a:prstGeom>
        </p:spPr>
      </p:pic>
      <p:pic>
        <p:nvPicPr>
          <p:cNvPr id="23" name="Imagen 22">
            <a:extLst>
              <a:ext uri="{FF2B5EF4-FFF2-40B4-BE49-F238E27FC236}">
                <a16:creationId xmlns:a16="http://schemas.microsoft.com/office/drawing/2014/main" id="{7E7F8446-C4CD-03B6-BAA9-68706ADAF6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89088" y="4139956"/>
            <a:ext cx="147219" cy="161940"/>
          </a:xfrm>
          <a:prstGeom prst="rect">
            <a:avLst/>
          </a:prstGeom>
        </p:spPr>
      </p:pic>
      <p:pic>
        <p:nvPicPr>
          <p:cNvPr id="24" name="Imagen 23">
            <a:extLst>
              <a:ext uri="{FF2B5EF4-FFF2-40B4-BE49-F238E27FC236}">
                <a16:creationId xmlns:a16="http://schemas.microsoft.com/office/drawing/2014/main" id="{68EA0373-0124-25B2-6D35-64D3544CCE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8836" y="4470447"/>
            <a:ext cx="147219" cy="161940"/>
          </a:xfrm>
          <a:prstGeom prst="rect">
            <a:avLst/>
          </a:prstGeom>
        </p:spPr>
      </p:pic>
      <p:pic>
        <p:nvPicPr>
          <p:cNvPr id="25" name="Imagen 24">
            <a:extLst>
              <a:ext uri="{FF2B5EF4-FFF2-40B4-BE49-F238E27FC236}">
                <a16:creationId xmlns:a16="http://schemas.microsoft.com/office/drawing/2014/main" id="{F0E6CB40-5B70-8D7E-42DF-6D32F37447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91617" y="3488517"/>
            <a:ext cx="147219" cy="161940"/>
          </a:xfrm>
          <a:prstGeom prst="rect">
            <a:avLst/>
          </a:prstGeom>
        </p:spPr>
      </p:pic>
      <p:pic>
        <p:nvPicPr>
          <p:cNvPr id="26" name="Imagen 25">
            <a:extLst>
              <a:ext uri="{FF2B5EF4-FFF2-40B4-BE49-F238E27FC236}">
                <a16:creationId xmlns:a16="http://schemas.microsoft.com/office/drawing/2014/main" id="{4EAA6839-A87F-3195-CA6E-94A1C1D8F9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95055" y="2466373"/>
            <a:ext cx="147219" cy="161940"/>
          </a:xfrm>
          <a:prstGeom prst="rect">
            <a:avLst/>
          </a:prstGeom>
        </p:spPr>
      </p:pic>
      <p:pic>
        <p:nvPicPr>
          <p:cNvPr id="30" name="Imagen 29" descr="Gráfico&#10;&#10;Descripción generada automáticamente">
            <a:extLst>
              <a:ext uri="{FF2B5EF4-FFF2-40B4-BE49-F238E27FC236}">
                <a16:creationId xmlns:a16="http://schemas.microsoft.com/office/drawing/2014/main" id="{2D4B4214-4997-E2C0-8174-62ED5B41D82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288" y="1941624"/>
            <a:ext cx="4573942" cy="3430820"/>
          </a:xfrm>
          <a:prstGeom prst="rect">
            <a:avLst/>
          </a:prstGeom>
        </p:spPr>
      </p:pic>
      <p:pic>
        <p:nvPicPr>
          <p:cNvPr id="34" name="Imagen 33" descr="Gráfico, Gráfico de barras&#10;&#10;Descripción generada automáticamente">
            <a:extLst>
              <a:ext uri="{FF2B5EF4-FFF2-40B4-BE49-F238E27FC236}">
                <a16:creationId xmlns:a16="http://schemas.microsoft.com/office/drawing/2014/main" id="{801DE8F7-50E6-EBE0-A778-7BF80AE7DF7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81843" y="2015268"/>
            <a:ext cx="4462415" cy="3347166"/>
          </a:xfrm>
          <a:prstGeom prst="rect">
            <a:avLst/>
          </a:prstGeom>
        </p:spPr>
      </p:pic>
      <p:pic>
        <p:nvPicPr>
          <p:cNvPr id="36" name="Imagen 35">
            <a:extLst>
              <a:ext uri="{FF2B5EF4-FFF2-40B4-BE49-F238E27FC236}">
                <a16:creationId xmlns:a16="http://schemas.microsoft.com/office/drawing/2014/main" id="{1969E6E3-A3AC-3B14-55B6-51BD2AC7D3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4449" y="2685737"/>
            <a:ext cx="190527" cy="209579"/>
          </a:xfrm>
          <a:prstGeom prst="rect">
            <a:avLst/>
          </a:prstGeom>
        </p:spPr>
      </p:pic>
      <p:pic>
        <p:nvPicPr>
          <p:cNvPr id="38" name="Imagen 37">
            <a:extLst>
              <a:ext uri="{FF2B5EF4-FFF2-40B4-BE49-F238E27FC236}">
                <a16:creationId xmlns:a16="http://schemas.microsoft.com/office/drawing/2014/main" id="{FD2ACBD4-ED75-89EE-595C-440CC5C233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98672" y="4197106"/>
            <a:ext cx="190527" cy="209579"/>
          </a:xfrm>
          <a:prstGeom prst="rect">
            <a:avLst/>
          </a:prstGeom>
        </p:spPr>
      </p:pic>
    </p:spTree>
    <p:extLst>
      <p:ext uri="{BB962C8B-B14F-4D97-AF65-F5344CB8AC3E}">
        <p14:creationId xmlns:p14="http://schemas.microsoft.com/office/powerpoint/2010/main" val="42131653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0"/>
            <a:ext cx="9144000" cy="87376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70000"/>
              </a:lnSpc>
            </a:pPr>
            <a:r>
              <a:rPr lang="es-ES" sz="2400" b="1" dirty="0">
                <a:solidFill>
                  <a:schemeClr val="accent4"/>
                </a:solidFill>
                <a:cs typeface="Calibri"/>
              </a:rPr>
              <a:t>3. RESULTADOS</a:t>
            </a:r>
            <a:endParaRPr lang="es-ES" sz="2100" b="1" dirty="0">
              <a:solidFill>
                <a:schemeClr val="accent4"/>
              </a:solidFill>
              <a:latin typeface="Helvetica"/>
              <a:cs typeface="Helvetica"/>
            </a:endParaRPr>
          </a:p>
        </p:txBody>
      </p:sp>
      <p:sp>
        <p:nvSpPr>
          <p:cNvPr id="5" name="CuadroTexto 4">
            <a:extLst>
              <a:ext uri="{FF2B5EF4-FFF2-40B4-BE49-F238E27FC236}">
                <a16:creationId xmlns:a16="http://schemas.microsoft.com/office/drawing/2014/main" id="{305D8159-B9D8-F045-AFA5-8F8326FB0754}"/>
              </a:ext>
            </a:extLst>
          </p:cNvPr>
          <p:cNvSpPr txBox="1"/>
          <p:nvPr/>
        </p:nvSpPr>
        <p:spPr>
          <a:xfrm>
            <a:off x="277403" y="576884"/>
            <a:ext cx="4623370" cy="296876"/>
          </a:xfrm>
          <a:prstGeom prst="rect">
            <a:avLst/>
          </a:prstGeom>
          <a:noFill/>
        </p:spPr>
        <p:txBody>
          <a:bodyPr wrap="square">
            <a:spAutoFit/>
          </a:bodyPr>
          <a:lstStyle/>
          <a:p>
            <a:pPr>
              <a:lnSpc>
                <a:spcPct val="70000"/>
              </a:lnSpc>
            </a:pPr>
            <a:r>
              <a:rPr lang="es-ES" sz="1800" b="1" dirty="0">
                <a:solidFill>
                  <a:schemeClr val="accent4"/>
                </a:solidFill>
                <a:cs typeface="Calibri"/>
              </a:rPr>
              <a:t>Conductas de riesgo</a:t>
            </a:r>
            <a:endParaRPr lang="es-ES" sz="1800" b="1" dirty="0">
              <a:solidFill>
                <a:schemeClr val="accent4"/>
              </a:solidFill>
              <a:latin typeface="Helvetica"/>
              <a:cs typeface="Helvetica"/>
            </a:endParaRPr>
          </a:p>
        </p:txBody>
      </p:sp>
      <p:sp>
        <p:nvSpPr>
          <p:cNvPr id="17" name="CuadroTexto 16">
            <a:extLst>
              <a:ext uri="{FF2B5EF4-FFF2-40B4-BE49-F238E27FC236}">
                <a16:creationId xmlns:a16="http://schemas.microsoft.com/office/drawing/2014/main" id="{38A27869-9BCC-00AD-3A33-171127F45215}"/>
              </a:ext>
            </a:extLst>
          </p:cNvPr>
          <p:cNvSpPr txBox="1"/>
          <p:nvPr/>
        </p:nvSpPr>
        <p:spPr>
          <a:xfrm>
            <a:off x="414563" y="5324040"/>
            <a:ext cx="8729437" cy="523220"/>
          </a:xfrm>
          <a:prstGeom prst="rect">
            <a:avLst/>
          </a:prstGeom>
          <a:noFill/>
        </p:spPr>
        <p:txBody>
          <a:bodyPr wrap="square">
            <a:spAutoFit/>
          </a:bodyPr>
          <a:lstStyle/>
          <a:p>
            <a:pPr algn="ctr"/>
            <a:r>
              <a:rPr lang="es-ES" sz="1400" i="1" dirty="0"/>
              <a:t>¿Ha sufrido un accidente de tránsito como conductor de vehículo?</a:t>
            </a:r>
            <a:br>
              <a:rPr lang="es-ES" sz="1400" i="1" dirty="0"/>
            </a:br>
            <a:endParaRPr lang="es-CL" sz="1400" dirty="0"/>
          </a:p>
        </p:txBody>
      </p:sp>
      <p:sp>
        <p:nvSpPr>
          <p:cNvPr id="10" name="CuadroTexto 9">
            <a:extLst>
              <a:ext uri="{FF2B5EF4-FFF2-40B4-BE49-F238E27FC236}">
                <a16:creationId xmlns:a16="http://schemas.microsoft.com/office/drawing/2014/main" id="{D2D4F871-C15F-35D1-8AF9-2965FD782A2E}"/>
              </a:ext>
            </a:extLst>
          </p:cNvPr>
          <p:cNvSpPr txBox="1"/>
          <p:nvPr/>
        </p:nvSpPr>
        <p:spPr>
          <a:xfrm>
            <a:off x="2467596" y="5847260"/>
            <a:ext cx="4623370" cy="307777"/>
          </a:xfrm>
          <a:prstGeom prst="rect">
            <a:avLst/>
          </a:prstGeom>
          <a:noFill/>
        </p:spPr>
        <p:txBody>
          <a:bodyPr wrap="square">
            <a:spAutoFit/>
          </a:bodyPr>
          <a:lstStyle/>
          <a:p>
            <a:pPr algn="ctr"/>
            <a:r>
              <a:rPr lang="es-CL" sz="1400" dirty="0">
                <a:solidFill>
                  <a:srgbClr val="201F1E"/>
                </a:solidFill>
              </a:rPr>
              <a:t>Subm</a:t>
            </a:r>
            <a:r>
              <a:rPr lang="es-CL" sz="1400" b="0" i="0" dirty="0">
                <a:solidFill>
                  <a:srgbClr val="201F1E"/>
                </a:solidFill>
                <a:effectLst/>
              </a:rPr>
              <a:t>uestra n=379</a:t>
            </a:r>
            <a:endParaRPr lang="es-CL" sz="1400" dirty="0"/>
          </a:p>
        </p:txBody>
      </p:sp>
      <p:pic>
        <p:nvPicPr>
          <p:cNvPr id="11" name="Imagen 10">
            <a:extLst>
              <a:ext uri="{FF2B5EF4-FFF2-40B4-BE49-F238E27FC236}">
                <a16:creationId xmlns:a16="http://schemas.microsoft.com/office/drawing/2014/main" id="{86F527C9-9D5E-BF3B-F4A8-83BE0571FD72}"/>
              </a:ext>
            </a:extLst>
          </p:cNvPr>
          <p:cNvPicPr>
            <a:picLocks noChangeAspect="1"/>
          </p:cNvPicPr>
          <p:nvPr/>
        </p:nvPicPr>
        <p:blipFill>
          <a:blip r:embed="rId3"/>
          <a:stretch>
            <a:fillRect/>
          </a:stretch>
        </p:blipFill>
        <p:spPr>
          <a:xfrm>
            <a:off x="2062715" y="4701801"/>
            <a:ext cx="443943" cy="182334"/>
          </a:xfrm>
          <a:prstGeom prst="rect">
            <a:avLst/>
          </a:prstGeom>
        </p:spPr>
      </p:pic>
      <p:sp>
        <p:nvSpPr>
          <p:cNvPr id="4" name="Marcador de número de diapositiva 3">
            <a:extLst>
              <a:ext uri="{FF2B5EF4-FFF2-40B4-BE49-F238E27FC236}">
                <a16:creationId xmlns:a16="http://schemas.microsoft.com/office/drawing/2014/main" id="{4B90137D-C17B-4470-AD21-F436CD239F0E}"/>
              </a:ext>
            </a:extLst>
          </p:cNvPr>
          <p:cNvSpPr>
            <a:spLocks noGrp="1"/>
          </p:cNvSpPr>
          <p:nvPr>
            <p:ph type="sldNum" sz="quarter" idx="12"/>
          </p:nvPr>
        </p:nvSpPr>
        <p:spPr/>
        <p:txBody>
          <a:bodyPr/>
          <a:lstStyle/>
          <a:p>
            <a:fld id="{971615F9-C4C2-4477-B1D4-5259C923AF72}" type="slidenum">
              <a:rPr lang="es-CL" smtClean="0"/>
              <a:t>38</a:t>
            </a:fld>
            <a:endParaRPr lang="es-CL"/>
          </a:p>
        </p:txBody>
      </p:sp>
      <p:pic>
        <p:nvPicPr>
          <p:cNvPr id="6" name="Imagen 5">
            <a:extLst>
              <a:ext uri="{FF2B5EF4-FFF2-40B4-BE49-F238E27FC236}">
                <a16:creationId xmlns:a16="http://schemas.microsoft.com/office/drawing/2014/main" id="{AFA0DB4E-471A-88AA-936A-9EE1922AA786}"/>
              </a:ext>
            </a:extLst>
          </p:cNvPr>
          <p:cNvPicPr>
            <a:picLocks noChangeAspect="1"/>
          </p:cNvPicPr>
          <p:nvPr/>
        </p:nvPicPr>
        <p:blipFill>
          <a:blip r:embed="rId4"/>
          <a:stretch>
            <a:fillRect/>
          </a:stretch>
        </p:blipFill>
        <p:spPr>
          <a:xfrm>
            <a:off x="6803984" y="5846692"/>
            <a:ext cx="1476581" cy="1019317"/>
          </a:xfrm>
          <a:prstGeom prst="rect">
            <a:avLst/>
          </a:prstGeom>
        </p:spPr>
      </p:pic>
      <p:pic>
        <p:nvPicPr>
          <p:cNvPr id="7" name="Imagen 6">
            <a:extLst>
              <a:ext uri="{FF2B5EF4-FFF2-40B4-BE49-F238E27FC236}">
                <a16:creationId xmlns:a16="http://schemas.microsoft.com/office/drawing/2014/main" id="{0FB11808-3B6D-6765-DEDB-4012D21317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634" y="6538913"/>
            <a:ext cx="1819275" cy="238125"/>
          </a:xfrm>
          <a:prstGeom prst="rect">
            <a:avLst/>
          </a:prstGeom>
        </p:spPr>
      </p:pic>
      <p:pic>
        <p:nvPicPr>
          <p:cNvPr id="8" name="Imagen 7">
            <a:extLst>
              <a:ext uri="{FF2B5EF4-FFF2-40B4-BE49-F238E27FC236}">
                <a16:creationId xmlns:a16="http://schemas.microsoft.com/office/drawing/2014/main" id="{2D9B8318-8670-4346-6EB2-5507D1F15A5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81937" y="1725869"/>
            <a:ext cx="7198628" cy="3598171"/>
          </a:xfrm>
          <a:prstGeom prst="rect">
            <a:avLst/>
          </a:prstGeom>
        </p:spPr>
      </p:pic>
    </p:spTree>
    <p:extLst>
      <p:ext uri="{BB962C8B-B14F-4D97-AF65-F5344CB8AC3E}">
        <p14:creationId xmlns:p14="http://schemas.microsoft.com/office/powerpoint/2010/main" val="27195737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0"/>
            <a:ext cx="9144000" cy="87376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70000"/>
              </a:lnSpc>
            </a:pPr>
            <a:r>
              <a:rPr lang="es-ES" sz="2400" b="1" dirty="0">
                <a:solidFill>
                  <a:schemeClr val="accent4"/>
                </a:solidFill>
                <a:cs typeface="Calibri"/>
              </a:rPr>
              <a:t>3. RESULTADOS</a:t>
            </a:r>
            <a:endParaRPr lang="es-ES" sz="2100" b="1" dirty="0">
              <a:solidFill>
                <a:schemeClr val="accent4"/>
              </a:solidFill>
              <a:latin typeface="Helvetica"/>
              <a:cs typeface="Helvetica"/>
            </a:endParaRPr>
          </a:p>
        </p:txBody>
      </p:sp>
      <p:sp>
        <p:nvSpPr>
          <p:cNvPr id="5" name="CuadroTexto 4">
            <a:extLst>
              <a:ext uri="{FF2B5EF4-FFF2-40B4-BE49-F238E27FC236}">
                <a16:creationId xmlns:a16="http://schemas.microsoft.com/office/drawing/2014/main" id="{305D8159-B9D8-F045-AFA5-8F8326FB0754}"/>
              </a:ext>
            </a:extLst>
          </p:cNvPr>
          <p:cNvSpPr txBox="1"/>
          <p:nvPr/>
        </p:nvSpPr>
        <p:spPr>
          <a:xfrm>
            <a:off x="277403" y="576884"/>
            <a:ext cx="4623370" cy="296876"/>
          </a:xfrm>
          <a:prstGeom prst="rect">
            <a:avLst/>
          </a:prstGeom>
          <a:noFill/>
        </p:spPr>
        <p:txBody>
          <a:bodyPr wrap="square">
            <a:spAutoFit/>
          </a:bodyPr>
          <a:lstStyle/>
          <a:p>
            <a:pPr>
              <a:lnSpc>
                <a:spcPct val="70000"/>
              </a:lnSpc>
            </a:pPr>
            <a:r>
              <a:rPr lang="es-ES" sz="1800" b="1" dirty="0">
                <a:solidFill>
                  <a:schemeClr val="accent4"/>
                </a:solidFill>
                <a:cs typeface="Calibri"/>
              </a:rPr>
              <a:t>Conductas de riesgo</a:t>
            </a:r>
            <a:endParaRPr lang="es-ES" sz="1800" b="1" dirty="0">
              <a:solidFill>
                <a:schemeClr val="accent4"/>
              </a:solidFill>
              <a:latin typeface="Helvetica"/>
              <a:cs typeface="Helvetica"/>
            </a:endParaRPr>
          </a:p>
        </p:txBody>
      </p:sp>
      <p:sp>
        <p:nvSpPr>
          <p:cNvPr id="17" name="CuadroTexto 16">
            <a:extLst>
              <a:ext uri="{FF2B5EF4-FFF2-40B4-BE49-F238E27FC236}">
                <a16:creationId xmlns:a16="http://schemas.microsoft.com/office/drawing/2014/main" id="{38A27869-9BCC-00AD-3A33-171127F45215}"/>
              </a:ext>
            </a:extLst>
          </p:cNvPr>
          <p:cNvSpPr txBox="1"/>
          <p:nvPr/>
        </p:nvSpPr>
        <p:spPr>
          <a:xfrm>
            <a:off x="414563" y="5324040"/>
            <a:ext cx="8729437" cy="523220"/>
          </a:xfrm>
          <a:prstGeom prst="rect">
            <a:avLst/>
          </a:prstGeom>
          <a:noFill/>
        </p:spPr>
        <p:txBody>
          <a:bodyPr wrap="square">
            <a:spAutoFit/>
          </a:bodyPr>
          <a:lstStyle/>
          <a:p>
            <a:pPr algn="ctr"/>
            <a:r>
              <a:rPr lang="es-ES" sz="1400" i="1" dirty="0"/>
              <a:t>¿Ha sufrido un accidente de tránsito como conductor de vehículo? * Educación</a:t>
            </a:r>
            <a:br>
              <a:rPr lang="es-ES" sz="1400" i="1" dirty="0"/>
            </a:br>
            <a:endParaRPr lang="es-CL" sz="1400" dirty="0"/>
          </a:p>
        </p:txBody>
      </p:sp>
      <p:sp>
        <p:nvSpPr>
          <p:cNvPr id="10" name="CuadroTexto 9">
            <a:extLst>
              <a:ext uri="{FF2B5EF4-FFF2-40B4-BE49-F238E27FC236}">
                <a16:creationId xmlns:a16="http://schemas.microsoft.com/office/drawing/2014/main" id="{D2D4F871-C15F-35D1-8AF9-2965FD782A2E}"/>
              </a:ext>
            </a:extLst>
          </p:cNvPr>
          <p:cNvSpPr txBox="1"/>
          <p:nvPr/>
        </p:nvSpPr>
        <p:spPr>
          <a:xfrm>
            <a:off x="2467596" y="5847260"/>
            <a:ext cx="4623370" cy="307777"/>
          </a:xfrm>
          <a:prstGeom prst="rect">
            <a:avLst/>
          </a:prstGeom>
          <a:noFill/>
        </p:spPr>
        <p:txBody>
          <a:bodyPr wrap="square">
            <a:spAutoFit/>
          </a:bodyPr>
          <a:lstStyle/>
          <a:p>
            <a:pPr algn="ctr"/>
            <a:r>
              <a:rPr lang="es-CL" sz="1400" dirty="0">
                <a:solidFill>
                  <a:srgbClr val="201F1E"/>
                </a:solidFill>
              </a:rPr>
              <a:t>Subm</a:t>
            </a:r>
            <a:r>
              <a:rPr lang="es-CL" sz="1400" b="0" i="0" dirty="0">
                <a:solidFill>
                  <a:srgbClr val="201F1E"/>
                </a:solidFill>
                <a:effectLst/>
              </a:rPr>
              <a:t>uestra n=379</a:t>
            </a:r>
            <a:endParaRPr lang="es-CL" sz="1400" dirty="0"/>
          </a:p>
        </p:txBody>
      </p:sp>
      <p:pic>
        <p:nvPicPr>
          <p:cNvPr id="11" name="Imagen 10">
            <a:extLst>
              <a:ext uri="{FF2B5EF4-FFF2-40B4-BE49-F238E27FC236}">
                <a16:creationId xmlns:a16="http://schemas.microsoft.com/office/drawing/2014/main" id="{86F527C9-9D5E-BF3B-F4A8-83BE0571FD72}"/>
              </a:ext>
            </a:extLst>
          </p:cNvPr>
          <p:cNvPicPr>
            <a:picLocks noChangeAspect="1"/>
          </p:cNvPicPr>
          <p:nvPr/>
        </p:nvPicPr>
        <p:blipFill>
          <a:blip r:embed="rId3"/>
          <a:stretch>
            <a:fillRect/>
          </a:stretch>
        </p:blipFill>
        <p:spPr>
          <a:xfrm>
            <a:off x="2062715" y="4701801"/>
            <a:ext cx="443943" cy="182334"/>
          </a:xfrm>
          <a:prstGeom prst="rect">
            <a:avLst/>
          </a:prstGeom>
        </p:spPr>
      </p:pic>
      <p:pic>
        <p:nvPicPr>
          <p:cNvPr id="7" name="Imagen 6">
            <a:extLst>
              <a:ext uri="{FF2B5EF4-FFF2-40B4-BE49-F238E27FC236}">
                <a16:creationId xmlns:a16="http://schemas.microsoft.com/office/drawing/2014/main" id="{FE24DFE7-DBA3-A8B8-7D62-6A5A02AF84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4349929"/>
            <a:ext cx="158513" cy="174364"/>
          </a:xfrm>
          <a:prstGeom prst="rect">
            <a:avLst/>
          </a:prstGeom>
        </p:spPr>
      </p:pic>
      <p:sp>
        <p:nvSpPr>
          <p:cNvPr id="14" name="CuadroTexto 13">
            <a:extLst>
              <a:ext uri="{FF2B5EF4-FFF2-40B4-BE49-F238E27FC236}">
                <a16:creationId xmlns:a16="http://schemas.microsoft.com/office/drawing/2014/main" id="{C6391645-2DA6-7653-B4D8-08E9342EB6E3}"/>
              </a:ext>
            </a:extLst>
          </p:cNvPr>
          <p:cNvSpPr txBox="1"/>
          <p:nvPr/>
        </p:nvSpPr>
        <p:spPr>
          <a:xfrm>
            <a:off x="2793936" y="6331518"/>
            <a:ext cx="4623370" cy="307777"/>
          </a:xfrm>
          <a:prstGeom prst="rect">
            <a:avLst/>
          </a:prstGeom>
          <a:noFill/>
        </p:spPr>
        <p:txBody>
          <a:bodyPr wrap="square">
            <a:spAutoFit/>
          </a:bodyPr>
          <a:lstStyle/>
          <a:p>
            <a:r>
              <a:rPr lang="es-CL" sz="1400" b="0" i="0" dirty="0">
                <a:solidFill>
                  <a:srgbClr val="201F1E"/>
                </a:solidFill>
                <a:effectLst/>
              </a:rPr>
              <a:t>*Diferencias significativas a un 95% de confianza</a:t>
            </a:r>
          </a:p>
        </p:txBody>
      </p:sp>
      <p:sp>
        <p:nvSpPr>
          <p:cNvPr id="15" name="Marcador de número de diapositiva 14">
            <a:extLst>
              <a:ext uri="{FF2B5EF4-FFF2-40B4-BE49-F238E27FC236}">
                <a16:creationId xmlns:a16="http://schemas.microsoft.com/office/drawing/2014/main" id="{267BA8C6-D912-54C3-10DE-F0EFBB41D43D}"/>
              </a:ext>
            </a:extLst>
          </p:cNvPr>
          <p:cNvSpPr>
            <a:spLocks noGrp="1"/>
          </p:cNvSpPr>
          <p:nvPr>
            <p:ph type="sldNum" sz="quarter" idx="12"/>
          </p:nvPr>
        </p:nvSpPr>
        <p:spPr/>
        <p:txBody>
          <a:bodyPr/>
          <a:lstStyle/>
          <a:p>
            <a:fld id="{971615F9-C4C2-4477-B1D4-5259C923AF72}" type="slidenum">
              <a:rPr lang="es-CL" smtClean="0"/>
              <a:t>39</a:t>
            </a:fld>
            <a:endParaRPr lang="es-CL"/>
          </a:p>
        </p:txBody>
      </p:sp>
      <p:pic>
        <p:nvPicPr>
          <p:cNvPr id="16" name="Imagen 15">
            <a:extLst>
              <a:ext uri="{FF2B5EF4-FFF2-40B4-BE49-F238E27FC236}">
                <a16:creationId xmlns:a16="http://schemas.microsoft.com/office/drawing/2014/main" id="{3408341D-937E-8E07-37BF-4774F7528614}"/>
              </a:ext>
            </a:extLst>
          </p:cNvPr>
          <p:cNvPicPr>
            <a:picLocks noChangeAspect="1"/>
          </p:cNvPicPr>
          <p:nvPr/>
        </p:nvPicPr>
        <p:blipFill>
          <a:blip r:embed="rId5"/>
          <a:stretch>
            <a:fillRect/>
          </a:stretch>
        </p:blipFill>
        <p:spPr>
          <a:xfrm>
            <a:off x="6803984" y="5846692"/>
            <a:ext cx="1476581" cy="1019317"/>
          </a:xfrm>
          <a:prstGeom prst="rect">
            <a:avLst/>
          </a:prstGeom>
        </p:spPr>
      </p:pic>
      <p:pic>
        <p:nvPicPr>
          <p:cNvPr id="18" name="Imagen 17">
            <a:extLst>
              <a:ext uri="{FF2B5EF4-FFF2-40B4-BE49-F238E27FC236}">
                <a16:creationId xmlns:a16="http://schemas.microsoft.com/office/drawing/2014/main" id="{6ADD6C60-C928-2491-5B56-1E22115DCD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634" y="6538913"/>
            <a:ext cx="1819275" cy="238125"/>
          </a:xfrm>
          <a:prstGeom prst="rect">
            <a:avLst/>
          </a:prstGeom>
        </p:spPr>
      </p:pic>
      <p:pic>
        <p:nvPicPr>
          <p:cNvPr id="20" name="Imagen 19" descr="Gráfico, Gráfico de barras&#10;&#10;Descripción generada automáticamente">
            <a:extLst>
              <a:ext uri="{FF2B5EF4-FFF2-40B4-BE49-F238E27FC236}">
                <a16:creationId xmlns:a16="http://schemas.microsoft.com/office/drawing/2014/main" id="{E979B342-EF48-8917-4576-BA864CEB41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000" y="1629914"/>
            <a:ext cx="9000000" cy="3598171"/>
          </a:xfrm>
          <a:prstGeom prst="rect">
            <a:avLst/>
          </a:prstGeom>
        </p:spPr>
      </p:pic>
      <p:pic>
        <p:nvPicPr>
          <p:cNvPr id="22" name="Imagen 21">
            <a:extLst>
              <a:ext uri="{FF2B5EF4-FFF2-40B4-BE49-F238E27FC236}">
                <a16:creationId xmlns:a16="http://schemas.microsoft.com/office/drawing/2014/main" id="{B44FA636-B5D9-F465-8E46-F702C85884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8518" y="4314714"/>
            <a:ext cx="190527" cy="209579"/>
          </a:xfrm>
          <a:prstGeom prst="rect">
            <a:avLst/>
          </a:prstGeom>
        </p:spPr>
      </p:pic>
      <p:pic>
        <p:nvPicPr>
          <p:cNvPr id="24" name="Imagen 23">
            <a:extLst>
              <a:ext uri="{FF2B5EF4-FFF2-40B4-BE49-F238E27FC236}">
                <a16:creationId xmlns:a16="http://schemas.microsoft.com/office/drawing/2014/main" id="{6D4D0D7C-5EE5-64FC-D555-D8EBEFA3D6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8136" y="3552810"/>
            <a:ext cx="190527" cy="209579"/>
          </a:xfrm>
          <a:prstGeom prst="rect">
            <a:avLst/>
          </a:prstGeom>
        </p:spPr>
      </p:pic>
    </p:spTree>
    <p:extLst>
      <p:ext uri="{BB962C8B-B14F-4D97-AF65-F5344CB8AC3E}">
        <p14:creationId xmlns:p14="http://schemas.microsoft.com/office/powerpoint/2010/main" val="3387493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0"/>
            <a:ext cx="9144000" cy="87376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70000"/>
              </a:lnSpc>
            </a:pPr>
            <a:r>
              <a:rPr lang="es-ES" sz="2400" b="1" dirty="0">
                <a:solidFill>
                  <a:schemeClr val="accent4"/>
                </a:solidFill>
                <a:cs typeface="Calibri"/>
              </a:rPr>
              <a:t>2. OBJETIVOS DE INVESTIGACIÓN</a:t>
            </a:r>
            <a:endParaRPr lang="es-ES" sz="2400" b="1" dirty="0">
              <a:solidFill>
                <a:schemeClr val="accent4"/>
              </a:solidFill>
              <a:latin typeface="Helvetica"/>
              <a:cs typeface="Helvetica"/>
            </a:endParaRPr>
          </a:p>
        </p:txBody>
      </p:sp>
      <p:sp>
        <p:nvSpPr>
          <p:cNvPr id="12" name="CuadroTexto 11">
            <a:extLst>
              <a:ext uri="{FF2B5EF4-FFF2-40B4-BE49-F238E27FC236}">
                <a16:creationId xmlns:a16="http://schemas.microsoft.com/office/drawing/2014/main" id="{4DECCD77-36C2-41BA-B9E2-0B1595AF15BD}"/>
              </a:ext>
            </a:extLst>
          </p:cNvPr>
          <p:cNvSpPr txBox="1"/>
          <p:nvPr/>
        </p:nvSpPr>
        <p:spPr>
          <a:xfrm>
            <a:off x="360293" y="1746862"/>
            <a:ext cx="8423414" cy="4247317"/>
          </a:xfrm>
          <a:prstGeom prst="rect">
            <a:avLst/>
          </a:prstGeom>
          <a:noFill/>
        </p:spPr>
        <p:txBody>
          <a:bodyPr wrap="square">
            <a:spAutoFit/>
          </a:bodyPr>
          <a:lstStyle/>
          <a:p>
            <a:pPr marL="285750" indent="-285750" algn="just">
              <a:buFont typeface="Arial" panose="020B0604020202020204" pitchFamily="34" charset="0"/>
              <a:buChar char="•"/>
            </a:pPr>
            <a:r>
              <a:rPr lang="es-CL" b="1" dirty="0"/>
              <a:t>Objetivo general: </a:t>
            </a:r>
            <a:r>
              <a:rPr lang="es-ES" dirty="0"/>
              <a:t>Conocer las percepciones de riesgo sobre exceso de velocidad</a:t>
            </a:r>
            <a:endParaRPr lang="es-CL" dirty="0"/>
          </a:p>
          <a:p>
            <a:pPr marL="285750" indent="-285750" algn="just">
              <a:buFont typeface="Arial" panose="020B0604020202020204" pitchFamily="34" charset="0"/>
              <a:buChar char="•"/>
            </a:pPr>
            <a:endParaRPr lang="es-CL" dirty="0"/>
          </a:p>
          <a:p>
            <a:pPr marL="285750" indent="-285750" algn="just">
              <a:buFont typeface="Arial" panose="020B0604020202020204" pitchFamily="34" charset="0"/>
              <a:buChar char="•"/>
            </a:pPr>
            <a:r>
              <a:rPr lang="es-CL" b="1" dirty="0"/>
              <a:t>Objetivos específicos:</a:t>
            </a:r>
          </a:p>
          <a:p>
            <a:pPr algn="just"/>
            <a:r>
              <a:rPr lang="es-ES" dirty="0"/>
              <a:t>-Conocer la </a:t>
            </a:r>
            <a:r>
              <a:rPr lang="es-ES" b="1" dirty="0"/>
              <a:t>percepción de riesgo </a:t>
            </a:r>
            <a:r>
              <a:rPr lang="es-ES" dirty="0"/>
              <a:t>de encuestados, su evaluación al respeto del límite de velocidad, su sensación de seguridad y factores que influyen en esta</a:t>
            </a:r>
          </a:p>
          <a:p>
            <a:pPr algn="just"/>
            <a:endParaRPr lang="es-ES" dirty="0"/>
          </a:p>
          <a:p>
            <a:pPr algn="just"/>
            <a:r>
              <a:rPr lang="es-ES" dirty="0"/>
              <a:t>-Conocer la </a:t>
            </a:r>
            <a:r>
              <a:rPr lang="es-ES" b="1" dirty="0"/>
              <a:t>evaluación de fiscalización </a:t>
            </a:r>
            <a:r>
              <a:rPr lang="es-ES" dirty="0"/>
              <a:t>de los encuestados, del efecto de carabineros en el respeto al límite de velocidad </a:t>
            </a:r>
          </a:p>
          <a:p>
            <a:pPr algn="just"/>
            <a:endParaRPr lang="es-ES" dirty="0"/>
          </a:p>
          <a:p>
            <a:pPr algn="just"/>
            <a:r>
              <a:rPr lang="es-ES" dirty="0"/>
              <a:t>-Conocer la </a:t>
            </a:r>
            <a:r>
              <a:rPr lang="es-ES" b="1" dirty="0"/>
              <a:t>evaluación de infraestructura vial </a:t>
            </a:r>
            <a:r>
              <a:rPr lang="es-ES" dirty="0"/>
              <a:t>de los encuestados, efectos de elementos físicos y de vigilancia en el respeto al límite de velocidad</a:t>
            </a:r>
          </a:p>
          <a:p>
            <a:pPr marL="285750" indent="-285750" algn="just">
              <a:buFontTx/>
              <a:buChar char="-"/>
            </a:pPr>
            <a:endParaRPr lang="es-ES" dirty="0"/>
          </a:p>
          <a:p>
            <a:pPr algn="just"/>
            <a:r>
              <a:rPr lang="es-ES" dirty="0"/>
              <a:t>-Conocer las </a:t>
            </a:r>
            <a:r>
              <a:rPr lang="es-ES" b="1" dirty="0"/>
              <a:t>conductas de riesgo </a:t>
            </a:r>
            <a:r>
              <a:rPr lang="es-ES" dirty="0"/>
              <a:t>de los encuestados, saber si han estado en accidentes, si han sido multados y si han superado el límite de velocidad</a:t>
            </a:r>
            <a:endParaRPr lang="es-CL" dirty="0"/>
          </a:p>
          <a:p>
            <a:pPr marL="285750" indent="-285750" algn="just">
              <a:buFont typeface="Arial" panose="020B0604020202020204" pitchFamily="34" charset="0"/>
              <a:buChar char="•"/>
            </a:pPr>
            <a:endParaRPr lang="es-CL" dirty="0"/>
          </a:p>
        </p:txBody>
      </p:sp>
      <p:sp>
        <p:nvSpPr>
          <p:cNvPr id="2" name="Marcador de número de diapositiva 1">
            <a:extLst>
              <a:ext uri="{FF2B5EF4-FFF2-40B4-BE49-F238E27FC236}">
                <a16:creationId xmlns:a16="http://schemas.microsoft.com/office/drawing/2014/main" id="{62E9631D-2DA0-78E6-3B67-DB7FD966E884}"/>
              </a:ext>
            </a:extLst>
          </p:cNvPr>
          <p:cNvSpPr>
            <a:spLocks noGrp="1"/>
          </p:cNvSpPr>
          <p:nvPr>
            <p:ph type="sldNum" sz="quarter" idx="12"/>
          </p:nvPr>
        </p:nvSpPr>
        <p:spPr/>
        <p:txBody>
          <a:bodyPr/>
          <a:lstStyle/>
          <a:p>
            <a:fld id="{971615F9-C4C2-4477-B1D4-5259C923AF72}" type="slidenum">
              <a:rPr lang="es-CL" smtClean="0"/>
              <a:t>4</a:t>
            </a:fld>
            <a:endParaRPr lang="es-CL"/>
          </a:p>
        </p:txBody>
      </p:sp>
      <p:pic>
        <p:nvPicPr>
          <p:cNvPr id="5" name="Imagen 4">
            <a:extLst>
              <a:ext uri="{FF2B5EF4-FFF2-40B4-BE49-F238E27FC236}">
                <a16:creationId xmlns:a16="http://schemas.microsoft.com/office/drawing/2014/main" id="{AF9DC84F-7473-9F51-1680-99ABAE4B4BE9}"/>
              </a:ext>
            </a:extLst>
          </p:cNvPr>
          <p:cNvPicPr>
            <a:picLocks noChangeAspect="1"/>
          </p:cNvPicPr>
          <p:nvPr/>
        </p:nvPicPr>
        <p:blipFill>
          <a:blip r:embed="rId3"/>
          <a:stretch>
            <a:fillRect/>
          </a:stretch>
        </p:blipFill>
        <p:spPr>
          <a:xfrm>
            <a:off x="6881709" y="5845421"/>
            <a:ext cx="1476581" cy="1019317"/>
          </a:xfrm>
          <a:prstGeom prst="rect">
            <a:avLst/>
          </a:prstGeom>
        </p:spPr>
      </p:pic>
      <p:pic>
        <p:nvPicPr>
          <p:cNvPr id="6" name="Imagen 5">
            <a:extLst>
              <a:ext uri="{FF2B5EF4-FFF2-40B4-BE49-F238E27FC236}">
                <a16:creationId xmlns:a16="http://schemas.microsoft.com/office/drawing/2014/main" id="{5BA45EE6-FA96-E421-38BC-43AFA8105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634" y="6538913"/>
            <a:ext cx="1819275" cy="238125"/>
          </a:xfrm>
          <a:prstGeom prst="rect">
            <a:avLst/>
          </a:prstGeom>
        </p:spPr>
      </p:pic>
    </p:spTree>
    <p:extLst>
      <p:ext uri="{BB962C8B-B14F-4D97-AF65-F5344CB8AC3E}">
        <p14:creationId xmlns:p14="http://schemas.microsoft.com/office/powerpoint/2010/main" val="6116368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0"/>
            <a:ext cx="9144000" cy="87376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70000"/>
              </a:lnSpc>
            </a:pPr>
            <a:r>
              <a:rPr lang="es-ES" sz="2400" b="1" dirty="0">
                <a:solidFill>
                  <a:schemeClr val="accent4"/>
                </a:solidFill>
                <a:cs typeface="Calibri"/>
              </a:rPr>
              <a:t>3. RESULTADOS</a:t>
            </a:r>
            <a:endParaRPr lang="es-ES" sz="2100" b="1" dirty="0">
              <a:solidFill>
                <a:schemeClr val="accent4"/>
              </a:solidFill>
              <a:latin typeface="Helvetica"/>
              <a:cs typeface="Helvetica"/>
            </a:endParaRPr>
          </a:p>
        </p:txBody>
      </p:sp>
      <p:sp>
        <p:nvSpPr>
          <p:cNvPr id="5" name="CuadroTexto 4">
            <a:extLst>
              <a:ext uri="{FF2B5EF4-FFF2-40B4-BE49-F238E27FC236}">
                <a16:creationId xmlns:a16="http://schemas.microsoft.com/office/drawing/2014/main" id="{305D8159-B9D8-F045-AFA5-8F8326FB0754}"/>
              </a:ext>
            </a:extLst>
          </p:cNvPr>
          <p:cNvSpPr txBox="1"/>
          <p:nvPr/>
        </p:nvSpPr>
        <p:spPr>
          <a:xfrm>
            <a:off x="277403" y="576884"/>
            <a:ext cx="4623370" cy="296876"/>
          </a:xfrm>
          <a:prstGeom prst="rect">
            <a:avLst/>
          </a:prstGeom>
          <a:noFill/>
        </p:spPr>
        <p:txBody>
          <a:bodyPr wrap="square">
            <a:spAutoFit/>
          </a:bodyPr>
          <a:lstStyle/>
          <a:p>
            <a:pPr>
              <a:lnSpc>
                <a:spcPct val="70000"/>
              </a:lnSpc>
            </a:pPr>
            <a:r>
              <a:rPr lang="es-ES" sz="1800" b="1" dirty="0">
                <a:solidFill>
                  <a:schemeClr val="accent4"/>
                </a:solidFill>
                <a:cs typeface="Calibri"/>
              </a:rPr>
              <a:t>Conductas de riesgo</a:t>
            </a:r>
            <a:endParaRPr lang="es-ES" sz="1800" b="1" dirty="0">
              <a:solidFill>
                <a:schemeClr val="accent4"/>
              </a:solidFill>
              <a:latin typeface="Helvetica"/>
              <a:cs typeface="Helvetica"/>
            </a:endParaRPr>
          </a:p>
        </p:txBody>
      </p:sp>
      <p:sp>
        <p:nvSpPr>
          <p:cNvPr id="17" name="CuadroTexto 16">
            <a:extLst>
              <a:ext uri="{FF2B5EF4-FFF2-40B4-BE49-F238E27FC236}">
                <a16:creationId xmlns:a16="http://schemas.microsoft.com/office/drawing/2014/main" id="{38A27869-9BCC-00AD-3A33-171127F45215}"/>
              </a:ext>
            </a:extLst>
          </p:cNvPr>
          <p:cNvSpPr txBox="1"/>
          <p:nvPr/>
        </p:nvSpPr>
        <p:spPr>
          <a:xfrm>
            <a:off x="414563" y="5324040"/>
            <a:ext cx="8729437" cy="523220"/>
          </a:xfrm>
          <a:prstGeom prst="rect">
            <a:avLst/>
          </a:prstGeom>
          <a:noFill/>
        </p:spPr>
        <p:txBody>
          <a:bodyPr wrap="square">
            <a:spAutoFit/>
          </a:bodyPr>
          <a:lstStyle/>
          <a:p>
            <a:pPr algn="ctr"/>
            <a:r>
              <a:rPr lang="es-ES" sz="1400" i="1" dirty="0"/>
              <a:t>¿Ha sufrido un accidente de tránsito como pasajero de vehículo?</a:t>
            </a:r>
            <a:br>
              <a:rPr lang="es-ES" sz="1400" i="1" dirty="0"/>
            </a:br>
            <a:endParaRPr lang="es-CL" sz="1400" dirty="0"/>
          </a:p>
        </p:txBody>
      </p:sp>
      <p:sp>
        <p:nvSpPr>
          <p:cNvPr id="10" name="CuadroTexto 9">
            <a:extLst>
              <a:ext uri="{FF2B5EF4-FFF2-40B4-BE49-F238E27FC236}">
                <a16:creationId xmlns:a16="http://schemas.microsoft.com/office/drawing/2014/main" id="{D2D4F871-C15F-35D1-8AF9-2965FD782A2E}"/>
              </a:ext>
            </a:extLst>
          </p:cNvPr>
          <p:cNvSpPr txBox="1"/>
          <p:nvPr/>
        </p:nvSpPr>
        <p:spPr>
          <a:xfrm>
            <a:off x="2467596" y="5847260"/>
            <a:ext cx="4623370" cy="738664"/>
          </a:xfrm>
          <a:prstGeom prst="rect">
            <a:avLst/>
          </a:prstGeom>
          <a:noFill/>
        </p:spPr>
        <p:txBody>
          <a:bodyPr wrap="square">
            <a:spAutoFit/>
          </a:bodyPr>
          <a:lstStyle/>
          <a:p>
            <a:pPr algn="ctr"/>
            <a:r>
              <a:rPr lang="es-CL" sz="1400" dirty="0">
                <a:solidFill>
                  <a:srgbClr val="201F1E"/>
                </a:solidFill>
              </a:rPr>
              <a:t>Subm</a:t>
            </a:r>
            <a:r>
              <a:rPr lang="es-CL" sz="1400" b="0" i="0" dirty="0">
                <a:solidFill>
                  <a:srgbClr val="201F1E"/>
                </a:solidFill>
                <a:effectLst/>
              </a:rPr>
              <a:t>uestra n=1099</a:t>
            </a:r>
          </a:p>
          <a:p>
            <a:pPr algn="ctr"/>
            <a:r>
              <a:rPr lang="es-CL" sz="1400" dirty="0">
                <a:solidFill>
                  <a:srgbClr val="201F1E"/>
                </a:solidFill>
              </a:rPr>
              <a:t>*Se omiten NS/NR</a:t>
            </a:r>
            <a:endParaRPr lang="es-CL" sz="1400" dirty="0"/>
          </a:p>
          <a:p>
            <a:pPr algn="ctr"/>
            <a:endParaRPr lang="es-CL" sz="1400" dirty="0"/>
          </a:p>
        </p:txBody>
      </p:sp>
      <p:pic>
        <p:nvPicPr>
          <p:cNvPr id="11" name="Imagen 10">
            <a:extLst>
              <a:ext uri="{FF2B5EF4-FFF2-40B4-BE49-F238E27FC236}">
                <a16:creationId xmlns:a16="http://schemas.microsoft.com/office/drawing/2014/main" id="{86F527C9-9D5E-BF3B-F4A8-83BE0571FD72}"/>
              </a:ext>
            </a:extLst>
          </p:cNvPr>
          <p:cNvPicPr>
            <a:picLocks noChangeAspect="1"/>
          </p:cNvPicPr>
          <p:nvPr/>
        </p:nvPicPr>
        <p:blipFill>
          <a:blip r:embed="rId3"/>
          <a:stretch>
            <a:fillRect/>
          </a:stretch>
        </p:blipFill>
        <p:spPr>
          <a:xfrm>
            <a:off x="2062715" y="4701801"/>
            <a:ext cx="443943" cy="182334"/>
          </a:xfrm>
          <a:prstGeom prst="rect">
            <a:avLst/>
          </a:prstGeom>
        </p:spPr>
      </p:pic>
      <p:sp>
        <p:nvSpPr>
          <p:cNvPr id="6" name="Marcador de número de diapositiva 5">
            <a:extLst>
              <a:ext uri="{FF2B5EF4-FFF2-40B4-BE49-F238E27FC236}">
                <a16:creationId xmlns:a16="http://schemas.microsoft.com/office/drawing/2014/main" id="{926D68F8-91B5-4460-611D-081CB35C9C26}"/>
              </a:ext>
            </a:extLst>
          </p:cNvPr>
          <p:cNvSpPr>
            <a:spLocks noGrp="1"/>
          </p:cNvSpPr>
          <p:nvPr>
            <p:ph type="sldNum" sz="quarter" idx="12"/>
          </p:nvPr>
        </p:nvSpPr>
        <p:spPr/>
        <p:txBody>
          <a:bodyPr/>
          <a:lstStyle/>
          <a:p>
            <a:fld id="{971615F9-C4C2-4477-B1D4-5259C923AF72}" type="slidenum">
              <a:rPr lang="es-CL" smtClean="0"/>
              <a:t>40</a:t>
            </a:fld>
            <a:endParaRPr lang="es-CL"/>
          </a:p>
        </p:txBody>
      </p:sp>
      <p:pic>
        <p:nvPicPr>
          <p:cNvPr id="7" name="Imagen 6">
            <a:extLst>
              <a:ext uri="{FF2B5EF4-FFF2-40B4-BE49-F238E27FC236}">
                <a16:creationId xmlns:a16="http://schemas.microsoft.com/office/drawing/2014/main" id="{EAF304CE-8C6F-AC41-A7AE-8F78D4F4700B}"/>
              </a:ext>
            </a:extLst>
          </p:cNvPr>
          <p:cNvPicPr>
            <a:picLocks noChangeAspect="1"/>
          </p:cNvPicPr>
          <p:nvPr/>
        </p:nvPicPr>
        <p:blipFill>
          <a:blip r:embed="rId4"/>
          <a:stretch>
            <a:fillRect/>
          </a:stretch>
        </p:blipFill>
        <p:spPr>
          <a:xfrm>
            <a:off x="6803984" y="5846692"/>
            <a:ext cx="1476581" cy="1019317"/>
          </a:xfrm>
          <a:prstGeom prst="rect">
            <a:avLst/>
          </a:prstGeom>
        </p:spPr>
      </p:pic>
      <p:pic>
        <p:nvPicPr>
          <p:cNvPr id="8" name="Imagen 7">
            <a:extLst>
              <a:ext uri="{FF2B5EF4-FFF2-40B4-BE49-F238E27FC236}">
                <a16:creationId xmlns:a16="http://schemas.microsoft.com/office/drawing/2014/main" id="{5CF9D5E3-4089-FB33-AA64-09E0E08A34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634" y="6538913"/>
            <a:ext cx="1819275" cy="238125"/>
          </a:xfrm>
          <a:prstGeom prst="rect">
            <a:avLst/>
          </a:prstGeom>
        </p:spPr>
      </p:pic>
      <p:pic>
        <p:nvPicPr>
          <p:cNvPr id="12" name="Imagen 11">
            <a:extLst>
              <a:ext uri="{FF2B5EF4-FFF2-40B4-BE49-F238E27FC236}">
                <a16:creationId xmlns:a16="http://schemas.microsoft.com/office/drawing/2014/main" id="{3D1576B6-084C-AE92-B99B-ABD944F1DB6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972686" y="1725869"/>
            <a:ext cx="7198628" cy="3598171"/>
          </a:xfrm>
          <a:prstGeom prst="rect">
            <a:avLst/>
          </a:prstGeom>
        </p:spPr>
      </p:pic>
    </p:spTree>
    <p:extLst>
      <p:ext uri="{BB962C8B-B14F-4D97-AF65-F5344CB8AC3E}">
        <p14:creationId xmlns:p14="http://schemas.microsoft.com/office/powerpoint/2010/main" val="40490467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0"/>
            <a:ext cx="9144000" cy="87376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70000"/>
              </a:lnSpc>
            </a:pPr>
            <a:r>
              <a:rPr lang="es-ES" sz="2400" b="1" dirty="0">
                <a:solidFill>
                  <a:schemeClr val="accent4"/>
                </a:solidFill>
                <a:cs typeface="Calibri"/>
              </a:rPr>
              <a:t>3. RESULTADOS</a:t>
            </a:r>
            <a:endParaRPr lang="es-ES" sz="2100" b="1" dirty="0">
              <a:solidFill>
                <a:schemeClr val="accent4"/>
              </a:solidFill>
              <a:latin typeface="Helvetica"/>
              <a:cs typeface="Helvetica"/>
            </a:endParaRPr>
          </a:p>
        </p:txBody>
      </p:sp>
      <p:sp>
        <p:nvSpPr>
          <p:cNvPr id="5" name="CuadroTexto 4">
            <a:extLst>
              <a:ext uri="{FF2B5EF4-FFF2-40B4-BE49-F238E27FC236}">
                <a16:creationId xmlns:a16="http://schemas.microsoft.com/office/drawing/2014/main" id="{305D8159-B9D8-F045-AFA5-8F8326FB0754}"/>
              </a:ext>
            </a:extLst>
          </p:cNvPr>
          <p:cNvSpPr txBox="1"/>
          <p:nvPr/>
        </p:nvSpPr>
        <p:spPr>
          <a:xfrm>
            <a:off x="277403" y="576884"/>
            <a:ext cx="4623370" cy="296876"/>
          </a:xfrm>
          <a:prstGeom prst="rect">
            <a:avLst/>
          </a:prstGeom>
          <a:noFill/>
        </p:spPr>
        <p:txBody>
          <a:bodyPr wrap="square">
            <a:spAutoFit/>
          </a:bodyPr>
          <a:lstStyle/>
          <a:p>
            <a:pPr>
              <a:lnSpc>
                <a:spcPct val="70000"/>
              </a:lnSpc>
            </a:pPr>
            <a:r>
              <a:rPr lang="es-ES" sz="1800" b="1" dirty="0">
                <a:solidFill>
                  <a:schemeClr val="accent4"/>
                </a:solidFill>
                <a:cs typeface="Calibri"/>
              </a:rPr>
              <a:t>Conductas de riesgo</a:t>
            </a:r>
            <a:endParaRPr lang="es-ES" sz="1800" b="1" dirty="0">
              <a:solidFill>
                <a:schemeClr val="accent4"/>
              </a:solidFill>
              <a:latin typeface="Helvetica"/>
              <a:cs typeface="Helvetica"/>
            </a:endParaRPr>
          </a:p>
        </p:txBody>
      </p:sp>
      <p:sp>
        <p:nvSpPr>
          <p:cNvPr id="17" name="CuadroTexto 16">
            <a:extLst>
              <a:ext uri="{FF2B5EF4-FFF2-40B4-BE49-F238E27FC236}">
                <a16:creationId xmlns:a16="http://schemas.microsoft.com/office/drawing/2014/main" id="{38A27869-9BCC-00AD-3A33-171127F45215}"/>
              </a:ext>
            </a:extLst>
          </p:cNvPr>
          <p:cNvSpPr txBox="1"/>
          <p:nvPr/>
        </p:nvSpPr>
        <p:spPr>
          <a:xfrm>
            <a:off x="414563" y="5324040"/>
            <a:ext cx="8729437" cy="523220"/>
          </a:xfrm>
          <a:prstGeom prst="rect">
            <a:avLst/>
          </a:prstGeom>
          <a:noFill/>
        </p:spPr>
        <p:txBody>
          <a:bodyPr wrap="square">
            <a:spAutoFit/>
          </a:bodyPr>
          <a:lstStyle/>
          <a:p>
            <a:pPr algn="ctr"/>
            <a:r>
              <a:rPr lang="es-ES" sz="1400" i="1" dirty="0"/>
              <a:t>¿Ha sufrido un accidente de tránsito como pasajero de vehículo? * Zona</a:t>
            </a:r>
            <a:br>
              <a:rPr lang="es-ES" sz="1400" i="1" dirty="0"/>
            </a:br>
            <a:endParaRPr lang="es-CL" sz="1400" dirty="0"/>
          </a:p>
        </p:txBody>
      </p:sp>
      <p:sp>
        <p:nvSpPr>
          <p:cNvPr id="10" name="CuadroTexto 9">
            <a:extLst>
              <a:ext uri="{FF2B5EF4-FFF2-40B4-BE49-F238E27FC236}">
                <a16:creationId xmlns:a16="http://schemas.microsoft.com/office/drawing/2014/main" id="{D2D4F871-C15F-35D1-8AF9-2965FD782A2E}"/>
              </a:ext>
            </a:extLst>
          </p:cNvPr>
          <p:cNvSpPr txBox="1"/>
          <p:nvPr/>
        </p:nvSpPr>
        <p:spPr>
          <a:xfrm>
            <a:off x="2467596" y="5847260"/>
            <a:ext cx="4623370" cy="738664"/>
          </a:xfrm>
          <a:prstGeom prst="rect">
            <a:avLst/>
          </a:prstGeom>
          <a:noFill/>
        </p:spPr>
        <p:txBody>
          <a:bodyPr wrap="square">
            <a:spAutoFit/>
          </a:bodyPr>
          <a:lstStyle/>
          <a:p>
            <a:pPr algn="ctr"/>
            <a:r>
              <a:rPr lang="es-CL" sz="1400" dirty="0">
                <a:solidFill>
                  <a:srgbClr val="201F1E"/>
                </a:solidFill>
              </a:rPr>
              <a:t>Subm</a:t>
            </a:r>
            <a:r>
              <a:rPr lang="es-CL" sz="1400" b="0" i="0" dirty="0">
                <a:solidFill>
                  <a:srgbClr val="201F1E"/>
                </a:solidFill>
                <a:effectLst/>
              </a:rPr>
              <a:t>uestra n=1099</a:t>
            </a:r>
          </a:p>
          <a:p>
            <a:pPr algn="ctr"/>
            <a:r>
              <a:rPr lang="es-CL" sz="1400" dirty="0">
                <a:solidFill>
                  <a:srgbClr val="201F1E"/>
                </a:solidFill>
              </a:rPr>
              <a:t>*Se omiten NS/NR</a:t>
            </a:r>
            <a:endParaRPr lang="es-CL" sz="1400" dirty="0"/>
          </a:p>
          <a:p>
            <a:pPr algn="ctr"/>
            <a:endParaRPr lang="es-CL" sz="1400" dirty="0"/>
          </a:p>
        </p:txBody>
      </p:sp>
      <p:pic>
        <p:nvPicPr>
          <p:cNvPr id="11" name="Imagen 10">
            <a:extLst>
              <a:ext uri="{FF2B5EF4-FFF2-40B4-BE49-F238E27FC236}">
                <a16:creationId xmlns:a16="http://schemas.microsoft.com/office/drawing/2014/main" id="{86F527C9-9D5E-BF3B-F4A8-83BE0571FD72}"/>
              </a:ext>
            </a:extLst>
          </p:cNvPr>
          <p:cNvPicPr>
            <a:picLocks noChangeAspect="1"/>
          </p:cNvPicPr>
          <p:nvPr/>
        </p:nvPicPr>
        <p:blipFill>
          <a:blip r:embed="rId3"/>
          <a:stretch>
            <a:fillRect/>
          </a:stretch>
        </p:blipFill>
        <p:spPr>
          <a:xfrm>
            <a:off x="2062715" y="4701801"/>
            <a:ext cx="443943" cy="182334"/>
          </a:xfrm>
          <a:prstGeom prst="rect">
            <a:avLst/>
          </a:prstGeom>
        </p:spPr>
      </p:pic>
      <p:pic>
        <p:nvPicPr>
          <p:cNvPr id="7" name="Imagen 6">
            <a:extLst>
              <a:ext uri="{FF2B5EF4-FFF2-40B4-BE49-F238E27FC236}">
                <a16:creationId xmlns:a16="http://schemas.microsoft.com/office/drawing/2014/main" id="{CAF5A9C3-2006-5D35-FF4E-5D9CADC56E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6412" y="1738479"/>
            <a:ext cx="129461" cy="142407"/>
          </a:xfrm>
          <a:prstGeom prst="rect">
            <a:avLst/>
          </a:prstGeom>
        </p:spPr>
      </p:pic>
      <p:pic>
        <p:nvPicPr>
          <p:cNvPr id="13" name="Imagen 12">
            <a:extLst>
              <a:ext uri="{FF2B5EF4-FFF2-40B4-BE49-F238E27FC236}">
                <a16:creationId xmlns:a16="http://schemas.microsoft.com/office/drawing/2014/main" id="{04C539EB-C4C6-EC0C-67E6-F74185B215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6473" y="3574996"/>
            <a:ext cx="129461" cy="142407"/>
          </a:xfrm>
          <a:prstGeom prst="rect">
            <a:avLst/>
          </a:prstGeom>
        </p:spPr>
      </p:pic>
      <p:pic>
        <p:nvPicPr>
          <p:cNvPr id="14" name="Imagen 13">
            <a:extLst>
              <a:ext uri="{FF2B5EF4-FFF2-40B4-BE49-F238E27FC236}">
                <a16:creationId xmlns:a16="http://schemas.microsoft.com/office/drawing/2014/main" id="{8B957322-B2FF-9BF6-A087-74281D9AC9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9398" y="4495183"/>
            <a:ext cx="129461" cy="142407"/>
          </a:xfrm>
          <a:prstGeom prst="rect">
            <a:avLst/>
          </a:prstGeom>
        </p:spPr>
      </p:pic>
      <p:sp>
        <p:nvSpPr>
          <p:cNvPr id="15" name="CuadroTexto 14">
            <a:extLst>
              <a:ext uri="{FF2B5EF4-FFF2-40B4-BE49-F238E27FC236}">
                <a16:creationId xmlns:a16="http://schemas.microsoft.com/office/drawing/2014/main" id="{B180507D-6718-8DCF-4A62-4EB10900DA7E}"/>
              </a:ext>
            </a:extLst>
          </p:cNvPr>
          <p:cNvSpPr txBox="1"/>
          <p:nvPr/>
        </p:nvSpPr>
        <p:spPr>
          <a:xfrm>
            <a:off x="2793936" y="6331518"/>
            <a:ext cx="4623370" cy="307777"/>
          </a:xfrm>
          <a:prstGeom prst="rect">
            <a:avLst/>
          </a:prstGeom>
          <a:noFill/>
        </p:spPr>
        <p:txBody>
          <a:bodyPr wrap="square">
            <a:spAutoFit/>
          </a:bodyPr>
          <a:lstStyle/>
          <a:p>
            <a:r>
              <a:rPr lang="es-CL" sz="1400" b="0" i="0" dirty="0">
                <a:solidFill>
                  <a:srgbClr val="201F1E"/>
                </a:solidFill>
                <a:effectLst/>
              </a:rPr>
              <a:t>*Diferencias significativas a un 95% de confianza</a:t>
            </a:r>
          </a:p>
        </p:txBody>
      </p:sp>
      <p:sp>
        <p:nvSpPr>
          <p:cNvPr id="16" name="Marcador de número de diapositiva 15">
            <a:extLst>
              <a:ext uri="{FF2B5EF4-FFF2-40B4-BE49-F238E27FC236}">
                <a16:creationId xmlns:a16="http://schemas.microsoft.com/office/drawing/2014/main" id="{0AB1FFF6-CD90-3123-A108-12D0B25F5178}"/>
              </a:ext>
            </a:extLst>
          </p:cNvPr>
          <p:cNvSpPr>
            <a:spLocks noGrp="1"/>
          </p:cNvSpPr>
          <p:nvPr>
            <p:ph type="sldNum" sz="quarter" idx="12"/>
          </p:nvPr>
        </p:nvSpPr>
        <p:spPr/>
        <p:txBody>
          <a:bodyPr/>
          <a:lstStyle/>
          <a:p>
            <a:fld id="{971615F9-C4C2-4477-B1D4-5259C923AF72}" type="slidenum">
              <a:rPr lang="es-CL" smtClean="0"/>
              <a:t>41</a:t>
            </a:fld>
            <a:endParaRPr lang="es-CL"/>
          </a:p>
        </p:txBody>
      </p:sp>
      <p:pic>
        <p:nvPicPr>
          <p:cNvPr id="19" name="Imagen 18">
            <a:extLst>
              <a:ext uri="{FF2B5EF4-FFF2-40B4-BE49-F238E27FC236}">
                <a16:creationId xmlns:a16="http://schemas.microsoft.com/office/drawing/2014/main" id="{7C527438-9E06-2E37-4DB1-EFD973ED6587}"/>
              </a:ext>
            </a:extLst>
          </p:cNvPr>
          <p:cNvPicPr>
            <a:picLocks noChangeAspect="1"/>
          </p:cNvPicPr>
          <p:nvPr/>
        </p:nvPicPr>
        <p:blipFill>
          <a:blip r:embed="rId5"/>
          <a:stretch>
            <a:fillRect/>
          </a:stretch>
        </p:blipFill>
        <p:spPr>
          <a:xfrm>
            <a:off x="6803985" y="5846692"/>
            <a:ext cx="1416472" cy="1019317"/>
          </a:xfrm>
          <a:prstGeom prst="rect">
            <a:avLst/>
          </a:prstGeom>
        </p:spPr>
      </p:pic>
      <p:pic>
        <p:nvPicPr>
          <p:cNvPr id="20" name="Imagen 19">
            <a:extLst>
              <a:ext uri="{FF2B5EF4-FFF2-40B4-BE49-F238E27FC236}">
                <a16:creationId xmlns:a16="http://schemas.microsoft.com/office/drawing/2014/main" id="{4228DAC7-16DE-8EE0-4748-11045A5FC1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634" y="6538913"/>
            <a:ext cx="1819275" cy="238125"/>
          </a:xfrm>
          <a:prstGeom prst="rect">
            <a:avLst/>
          </a:prstGeom>
        </p:spPr>
      </p:pic>
      <p:pic>
        <p:nvPicPr>
          <p:cNvPr id="22" name="Imagen 21" descr="Gráfico, Gráfico de barras&#10;&#10;Descripción generada automáticamente">
            <a:extLst>
              <a:ext uri="{FF2B5EF4-FFF2-40B4-BE49-F238E27FC236}">
                <a16:creationId xmlns:a16="http://schemas.microsoft.com/office/drawing/2014/main" id="{0BCB7E6E-550D-1168-A162-A8DFB9722E3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80922" y="988497"/>
            <a:ext cx="5831299" cy="4373937"/>
          </a:xfrm>
          <a:prstGeom prst="rect">
            <a:avLst/>
          </a:prstGeom>
        </p:spPr>
      </p:pic>
      <p:pic>
        <p:nvPicPr>
          <p:cNvPr id="24" name="Imagen 23">
            <a:extLst>
              <a:ext uri="{FF2B5EF4-FFF2-40B4-BE49-F238E27FC236}">
                <a16:creationId xmlns:a16="http://schemas.microsoft.com/office/drawing/2014/main" id="{16AA64D4-B3C9-4131-7908-1EF171BEB9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0177" y="3416835"/>
            <a:ext cx="190527" cy="209579"/>
          </a:xfrm>
          <a:prstGeom prst="rect">
            <a:avLst/>
          </a:prstGeom>
        </p:spPr>
      </p:pic>
      <p:pic>
        <p:nvPicPr>
          <p:cNvPr id="26" name="Imagen 25">
            <a:extLst>
              <a:ext uri="{FF2B5EF4-FFF2-40B4-BE49-F238E27FC236}">
                <a16:creationId xmlns:a16="http://schemas.microsoft.com/office/drawing/2014/main" id="{1AC67489-E662-C205-FE36-029915290C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6263" y="4390393"/>
            <a:ext cx="190527" cy="209579"/>
          </a:xfrm>
          <a:prstGeom prst="rect">
            <a:avLst/>
          </a:prstGeom>
        </p:spPr>
      </p:pic>
    </p:spTree>
    <p:extLst>
      <p:ext uri="{BB962C8B-B14F-4D97-AF65-F5344CB8AC3E}">
        <p14:creationId xmlns:p14="http://schemas.microsoft.com/office/powerpoint/2010/main" val="36653063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0"/>
            <a:ext cx="9144000" cy="87376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70000"/>
              </a:lnSpc>
            </a:pPr>
            <a:r>
              <a:rPr lang="es-ES" sz="2400" b="1" dirty="0">
                <a:solidFill>
                  <a:schemeClr val="accent4"/>
                </a:solidFill>
                <a:cs typeface="Calibri"/>
              </a:rPr>
              <a:t>3. RESULTADOS</a:t>
            </a:r>
            <a:endParaRPr lang="es-ES" sz="2100" b="1" dirty="0">
              <a:solidFill>
                <a:schemeClr val="accent4"/>
              </a:solidFill>
              <a:latin typeface="Helvetica"/>
              <a:cs typeface="Helvetica"/>
            </a:endParaRPr>
          </a:p>
        </p:txBody>
      </p:sp>
      <p:sp>
        <p:nvSpPr>
          <p:cNvPr id="5" name="CuadroTexto 4">
            <a:extLst>
              <a:ext uri="{FF2B5EF4-FFF2-40B4-BE49-F238E27FC236}">
                <a16:creationId xmlns:a16="http://schemas.microsoft.com/office/drawing/2014/main" id="{305D8159-B9D8-F045-AFA5-8F8326FB0754}"/>
              </a:ext>
            </a:extLst>
          </p:cNvPr>
          <p:cNvSpPr txBox="1"/>
          <p:nvPr/>
        </p:nvSpPr>
        <p:spPr>
          <a:xfrm>
            <a:off x="277403" y="576884"/>
            <a:ext cx="4623370" cy="296876"/>
          </a:xfrm>
          <a:prstGeom prst="rect">
            <a:avLst/>
          </a:prstGeom>
          <a:noFill/>
        </p:spPr>
        <p:txBody>
          <a:bodyPr wrap="square">
            <a:spAutoFit/>
          </a:bodyPr>
          <a:lstStyle/>
          <a:p>
            <a:pPr>
              <a:lnSpc>
                <a:spcPct val="70000"/>
              </a:lnSpc>
            </a:pPr>
            <a:r>
              <a:rPr lang="es-ES" sz="1800" b="1" dirty="0">
                <a:solidFill>
                  <a:schemeClr val="accent4"/>
                </a:solidFill>
                <a:cs typeface="Calibri"/>
              </a:rPr>
              <a:t>Conductas de riesgo</a:t>
            </a:r>
            <a:endParaRPr lang="es-ES" sz="1800" b="1" dirty="0">
              <a:solidFill>
                <a:schemeClr val="accent4"/>
              </a:solidFill>
              <a:latin typeface="Helvetica"/>
              <a:cs typeface="Helvetica"/>
            </a:endParaRPr>
          </a:p>
        </p:txBody>
      </p:sp>
      <p:sp>
        <p:nvSpPr>
          <p:cNvPr id="17" name="CuadroTexto 16">
            <a:extLst>
              <a:ext uri="{FF2B5EF4-FFF2-40B4-BE49-F238E27FC236}">
                <a16:creationId xmlns:a16="http://schemas.microsoft.com/office/drawing/2014/main" id="{38A27869-9BCC-00AD-3A33-171127F45215}"/>
              </a:ext>
            </a:extLst>
          </p:cNvPr>
          <p:cNvSpPr txBox="1"/>
          <p:nvPr/>
        </p:nvSpPr>
        <p:spPr>
          <a:xfrm>
            <a:off x="414563" y="5324040"/>
            <a:ext cx="8729437" cy="523220"/>
          </a:xfrm>
          <a:prstGeom prst="rect">
            <a:avLst/>
          </a:prstGeom>
          <a:noFill/>
        </p:spPr>
        <p:txBody>
          <a:bodyPr wrap="square">
            <a:spAutoFit/>
          </a:bodyPr>
          <a:lstStyle/>
          <a:p>
            <a:pPr algn="ctr"/>
            <a:r>
              <a:rPr lang="es-ES" sz="1400" i="1" dirty="0"/>
              <a:t>¿Ha sufrido un accidente de tránsito como peatón?</a:t>
            </a:r>
            <a:br>
              <a:rPr lang="es-ES" sz="1400" i="1" dirty="0"/>
            </a:br>
            <a:endParaRPr lang="es-CL" sz="1400" dirty="0"/>
          </a:p>
        </p:txBody>
      </p:sp>
      <p:sp>
        <p:nvSpPr>
          <p:cNvPr id="10" name="CuadroTexto 9">
            <a:extLst>
              <a:ext uri="{FF2B5EF4-FFF2-40B4-BE49-F238E27FC236}">
                <a16:creationId xmlns:a16="http://schemas.microsoft.com/office/drawing/2014/main" id="{D2D4F871-C15F-35D1-8AF9-2965FD782A2E}"/>
              </a:ext>
            </a:extLst>
          </p:cNvPr>
          <p:cNvSpPr txBox="1"/>
          <p:nvPr/>
        </p:nvSpPr>
        <p:spPr>
          <a:xfrm>
            <a:off x="2467596" y="5847260"/>
            <a:ext cx="4623370" cy="307777"/>
          </a:xfrm>
          <a:prstGeom prst="rect">
            <a:avLst/>
          </a:prstGeom>
          <a:noFill/>
        </p:spPr>
        <p:txBody>
          <a:bodyPr wrap="square">
            <a:spAutoFit/>
          </a:bodyPr>
          <a:lstStyle/>
          <a:p>
            <a:pPr algn="ctr"/>
            <a:r>
              <a:rPr lang="es-CL" sz="1400" b="0" i="0" dirty="0">
                <a:solidFill>
                  <a:srgbClr val="201F1E"/>
                </a:solidFill>
                <a:effectLst/>
              </a:rPr>
              <a:t>Muestra n=1101</a:t>
            </a:r>
            <a:endParaRPr lang="es-CL" sz="1400" dirty="0"/>
          </a:p>
        </p:txBody>
      </p:sp>
      <p:pic>
        <p:nvPicPr>
          <p:cNvPr id="11" name="Imagen 10">
            <a:extLst>
              <a:ext uri="{FF2B5EF4-FFF2-40B4-BE49-F238E27FC236}">
                <a16:creationId xmlns:a16="http://schemas.microsoft.com/office/drawing/2014/main" id="{86F527C9-9D5E-BF3B-F4A8-83BE0571FD72}"/>
              </a:ext>
            </a:extLst>
          </p:cNvPr>
          <p:cNvPicPr>
            <a:picLocks noChangeAspect="1"/>
          </p:cNvPicPr>
          <p:nvPr/>
        </p:nvPicPr>
        <p:blipFill>
          <a:blip r:embed="rId3"/>
          <a:stretch>
            <a:fillRect/>
          </a:stretch>
        </p:blipFill>
        <p:spPr>
          <a:xfrm>
            <a:off x="2062715" y="4701801"/>
            <a:ext cx="443943" cy="182334"/>
          </a:xfrm>
          <a:prstGeom prst="rect">
            <a:avLst/>
          </a:prstGeom>
        </p:spPr>
      </p:pic>
      <p:sp>
        <p:nvSpPr>
          <p:cNvPr id="6" name="Marcador de número de diapositiva 5">
            <a:extLst>
              <a:ext uri="{FF2B5EF4-FFF2-40B4-BE49-F238E27FC236}">
                <a16:creationId xmlns:a16="http://schemas.microsoft.com/office/drawing/2014/main" id="{C498BF11-ED5F-1094-C3C8-D29A06EF831F}"/>
              </a:ext>
            </a:extLst>
          </p:cNvPr>
          <p:cNvSpPr>
            <a:spLocks noGrp="1"/>
          </p:cNvSpPr>
          <p:nvPr>
            <p:ph type="sldNum" sz="quarter" idx="12"/>
          </p:nvPr>
        </p:nvSpPr>
        <p:spPr/>
        <p:txBody>
          <a:bodyPr/>
          <a:lstStyle/>
          <a:p>
            <a:fld id="{971615F9-C4C2-4477-B1D4-5259C923AF72}" type="slidenum">
              <a:rPr lang="es-CL" smtClean="0"/>
              <a:t>42</a:t>
            </a:fld>
            <a:endParaRPr lang="es-CL"/>
          </a:p>
        </p:txBody>
      </p:sp>
      <p:pic>
        <p:nvPicPr>
          <p:cNvPr id="8" name="Imagen 7">
            <a:extLst>
              <a:ext uri="{FF2B5EF4-FFF2-40B4-BE49-F238E27FC236}">
                <a16:creationId xmlns:a16="http://schemas.microsoft.com/office/drawing/2014/main" id="{B9BBEE07-CC09-813D-8780-F25A3728BBB1}"/>
              </a:ext>
            </a:extLst>
          </p:cNvPr>
          <p:cNvPicPr>
            <a:picLocks noChangeAspect="1"/>
          </p:cNvPicPr>
          <p:nvPr/>
        </p:nvPicPr>
        <p:blipFill>
          <a:blip r:embed="rId4"/>
          <a:stretch>
            <a:fillRect/>
          </a:stretch>
        </p:blipFill>
        <p:spPr>
          <a:xfrm>
            <a:off x="6803985" y="5846692"/>
            <a:ext cx="1416472" cy="1019317"/>
          </a:xfrm>
          <a:prstGeom prst="rect">
            <a:avLst/>
          </a:prstGeom>
        </p:spPr>
      </p:pic>
      <p:pic>
        <p:nvPicPr>
          <p:cNvPr id="12" name="Imagen 11">
            <a:extLst>
              <a:ext uri="{FF2B5EF4-FFF2-40B4-BE49-F238E27FC236}">
                <a16:creationId xmlns:a16="http://schemas.microsoft.com/office/drawing/2014/main" id="{C2E68F75-B273-F9D1-A592-7CF3E0750A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634" y="6538913"/>
            <a:ext cx="1819275" cy="238125"/>
          </a:xfrm>
          <a:prstGeom prst="rect">
            <a:avLst/>
          </a:prstGeom>
        </p:spPr>
      </p:pic>
      <p:pic>
        <p:nvPicPr>
          <p:cNvPr id="13" name="Imagen 12">
            <a:extLst>
              <a:ext uri="{FF2B5EF4-FFF2-40B4-BE49-F238E27FC236}">
                <a16:creationId xmlns:a16="http://schemas.microsoft.com/office/drawing/2014/main" id="{A34BF2E9-BE2F-68FD-56B2-8B3C8C19D2B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972686" y="1814579"/>
            <a:ext cx="7198628" cy="3598171"/>
          </a:xfrm>
          <a:prstGeom prst="rect">
            <a:avLst/>
          </a:prstGeom>
        </p:spPr>
      </p:pic>
    </p:spTree>
    <p:extLst>
      <p:ext uri="{BB962C8B-B14F-4D97-AF65-F5344CB8AC3E}">
        <p14:creationId xmlns:p14="http://schemas.microsoft.com/office/powerpoint/2010/main" val="13423134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0"/>
            <a:ext cx="9144000" cy="87376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70000"/>
              </a:lnSpc>
            </a:pPr>
            <a:r>
              <a:rPr lang="es-ES" sz="2400" b="1" dirty="0">
                <a:solidFill>
                  <a:schemeClr val="accent4"/>
                </a:solidFill>
                <a:cs typeface="Calibri"/>
              </a:rPr>
              <a:t>3. RESULTADOS</a:t>
            </a:r>
            <a:endParaRPr lang="es-ES" sz="2100" b="1" dirty="0">
              <a:solidFill>
                <a:schemeClr val="accent4"/>
              </a:solidFill>
              <a:latin typeface="Helvetica"/>
              <a:cs typeface="Helvetica"/>
            </a:endParaRPr>
          </a:p>
        </p:txBody>
      </p:sp>
      <p:sp>
        <p:nvSpPr>
          <p:cNvPr id="5" name="CuadroTexto 4">
            <a:extLst>
              <a:ext uri="{FF2B5EF4-FFF2-40B4-BE49-F238E27FC236}">
                <a16:creationId xmlns:a16="http://schemas.microsoft.com/office/drawing/2014/main" id="{305D8159-B9D8-F045-AFA5-8F8326FB0754}"/>
              </a:ext>
            </a:extLst>
          </p:cNvPr>
          <p:cNvSpPr txBox="1"/>
          <p:nvPr/>
        </p:nvSpPr>
        <p:spPr>
          <a:xfrm>
            <a:off x="277403" y="576884"/>
            <a:ext cx="4623370" cy="296876"/>
          </a:xfrm>
          <a:prstGeom prst="rect">
            <a:avLst/>
          </a:prstGeom>
          <a:noFill/>
        </p:spPr>
        <p:txBody>
          <a:bodyPr wrap="square">
            <a:spAutoFit/>
          </a:bodyPr>
          <a:lstStyle/>
          <a:p>
            <a:pPr>
              <a:lnSpc>
                <a:spcPct val="70000"/>
              </a:lnSpc>
            </a:pPr>
            <a:r>
              <a:rPr lang="es-ES" sz="1800" b="1" dirty="0">
                <a:solidFill>
                  <a:schemeClr val="accent4"/>
                </a:solidFill>
                <a:cs typeface="Calibri"/>
              </a:rPr>
              <a:t>Conductas de riesgo</a:t>
            </a:r>
            <a:endParaRPr lang="es-ES" sz="1800" b="1" dirty="0">
              <a:solidFill>
                <a:schemeClr val="accent4"/>
              </a:solidFill>
              <a:latin typeface="Helvetica"/>
              <a:cs typeface="Helvetica"/>
            </a:endParaRPr>
          </a:p>
        </p:txBody>
      </p:sp>
      <p:sp>
        <p:nvSpPr>
          <p:cNvPr id="17" name="CuadroTexto 16">
            <a:extLst>
              <a:ext uri="{FF2B5EF4-FFF2-40B4-BE49-F238E27FC236}">
                <a16:creationId xmlns:a16="http://schemas.microsoft.com/office/drawing/2014/main" id="{38A27869-9BCC-00AD-3A33-171127F45215}"/>
              </a:ext>
            </a:extLst>
          </p:cNvPr>
          <p:cNvSpPr txBox="1"/>
          <p:nvPr/>
        </p:nvSpPr>
        <p:spPr>
          <a:xfrm>
            <a:off x="414563" y="5324040"/>
            <a:ext cx="8729437" cy="523220"/>
          </a:xfrm>
          <a:prstGeom prst="rect">
            <a:avLst/>
          </a:prstGeom>
          <a:noFill/>
        </p:spPr>
        <p:txBody>
          <a:bodyPr wrap="square">
            <a:spAutoFit/>
          </a:bodyPr>
          <a:lstStyle/>
          <a:p>
            <a:pPr algn="ctr"/>
            <a:r>
              <a:rPr lang="es-ES" sz="1400" i="1" dirty="0"/>
              <a:t>¿Cree usted haber superado en alguna ocasión el límite de velocidad permitido?</a:t>
            </a:r>
            <a:br>
              <a:rPr lang="es-ES" sz="1400" i="1" dirty="0"/>
            </a:br>
            <a:endParaRPr lang="es-CL" sz="1400" dirty="0"/>
          </a:p>
        </p:txBody>
      </p:sp>
      <p:sp>
        <p:nvSpPr>
          <p:cNvPr id="10" name="CuadroTexto 9">
            <a:extLst>
              <a:ext uri="{FF2B5EF4-FFF2-40B4-BE49-F238E27FC236}">
                <a16:creationId xmlns:a16="http://schemas.microsoft.com/office/drawing/2014/main" id="{D2D4F871-C15F-35D1-8AF9-2965FD782A2E}"/>
              </a:ext>
            </a:extLst>
          </p:cNvPr>
          <p:cNvSpPr txBox="1"/>
          <p:nvPr/>
        </p:nvSpPr>
        <p:spPr>
          <a:xfrm>
            <a:off x="2467596" y="5847260"/>
            <a:ext cx="4623370" cy="307777"/>
          </a:xfrm>
          <a:prstGeom prst="rect">
            <a:avLst/>
          </a:prstGeom>
          <a:noFill/>
        </p:spPr>
        <p:txBody>
          <a:bodyPr wrap="square">
            <a:spAutoFit/>
          </a:bodyPr>
          <a:lstStyle/>
          <a:p>
            <a:pPr algn="ctr"/>
            <a:r>
              <a:rPr lang="es-CL" sz="1400" b="0" i="0" dirty="0">
                <a:solidFill>
                  <a:srgbClr val="201F1E"/>
                </a:solidFill>
                <a:effectLst/>
              </a:rPr>
              <a:t>Submuestra n=477</a:t>
            </a:r>
            <a:endParaRPr lang="es-CL" sz="1400" dirty="0"/>
          </a:p>
        </p:txBody>
      </p:sp>
      <p:pic>
        <p:nvPicPr>
          <p:cNvPr id="11" name="Imagen 10">
            <a:extLst>
              <a:ext uri="{FF2B5EF4-FFF2-40B4-BE49-F238E27FC236}">
                <a16:creationId xmlns:a16="http://schemas.microsoft.com/office/drawing/2014/main" id="{86F527C9-9D5E-BF3B-F4A8-83BE0571FD72}"/>
              </a:ext>
            </a:extLst>
          </p:cNvPr>
          <p:cNvPicPr>
            <a:picLocks noChangeAspect="1"/>
          </p:cNvPicPr>
          <p:nvPr/>
        </p:nvPicPr>
        <p:blipFill>
          <a:blip r:embed="rId3"/>
          <a:stretch>
            <a:fillRect/>
          </a:stretch>
        </p:blipFill>
        <p:spPr>
          <a:xfrm>
            <a:off x="2062715" y="4701801"/>
            <a:ext cx="443943" cy="182334"/>
          </a:xfrm>
          <a:prstGeom prst="rect">
            <a:avLst/>
          </a:prstGeom>
        </p:spPr>
      </p:pic>
      <p:sp>
        <p:nvSpPr>
          <p:cNvPr id="6" name="Marcador de número de diapositiva 5">
            <a:extLst>
              <a:ext uri="{FF2B5EF4-FFF2-40B4-BE49-F238E27FC236}">
                <a16:creationId xmlns:a16="http://schemas.microsoft.com/office/drawing/2014/main" id="{61BB6464-348E-4597-10B9-A32DEE1A975B}"/>
              </a:ext>
            </a:extLst>
          </p:cNvPr>
          <p:cNvSpPr>
            <a:spLocks noGrp="1"/>
          </p:cNvSpPr>
          <p:nvPr>
            <p:ph type="sldNum" sz="quarter" idx="12"/>
          </p:nvPr>
        </p:nvSpPr>
        <p:spPr/>
        <p:txBody>
          <a:bodyPr/>
          <a:lstStyle/>
          <a:p>
            <a:fld id="{971615F9-C4C2-4477-B1D4-5259C923AF72}" type="slidenum">
              <a:rPr lang="es-CL" smtClean="0"/>
              <a:t>43</a:t>
            </a:fld>
            <a:endParaRPr lang="es-CL"/>
          </a:p>
        </p:txBody>
      </p:sp>
      <p:pic>
        <p:nvPicPr>
          <p:cNvPr id="8" name="Imagen 7">
            <a:extLst>
              <a:ext uri="{FF2B5EF4-FFF2-40B4-BE49-F238E27FC236}">
                <a16:creationId xmlns:a16="http://schemas.microsoft.com/office/drawing/2014/main" id="{3F9CB5A8-97BD-3584-23E8-2B521BDD3638}"/>
              </a:ext>
            </a:extLst>
          </p:cNvPr>
          <p:cNvPicPr>
            <a:picLocks noChangeAspect="1"/>
          </p:cNvPicPr>
          <p:nvPr/>
        </p:nvPicPr>
        <p:blipFill>
          <a:blip r:embed="rId4"/>
          <a:stretch>
            <a:fillRect/>
          </a:stretch>
        </p:blipFill>
        <p:spPr>
          <a:xfrm>
            <a:off x="6803985" y="5846692"/>
            <a:ext cx="1416472" cy="1019317"/>
          </a:xfrm>
          <a:prstGeom prst="rect">
            <a:avLst/>
          </a:prstGeom>
        </p:spPr>
      </p:pic>
      <p:pic>
        <p:nvPicPr>
          <p:cNvPr id="12" name="Imagen 11">
            <a:extLst>
              <a:ext uri="{FF2B5EF4-FFF2-40B4-BE49-F238E27FC236}">
                <a16:creationId xmlns:a16="http://schemas.microsoft.com/office/drawing/2014/main" id="{811CD9D2-D1BE-4203-3B12-F7B4672435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634" y="6538913"/>
            <a:ext cx="1819275" cy="238125"/>
          </a:xfrm>
          <a:prstGeom prst="rect">
            <a:avLst/>
          </a:prstGeom>
        </p:spPr>
      </p:pic>
      <p:pic>
        <p:nvPicPr>
          <p:cNvPr id="13" name="Imagen 12">
            <a:extLst>
              <a:ext uri="{FF2B5EF4-FFF2-40B4-BE49-F238E27FC236}">
                <a16:creationId xmlns:a16="http://schemas.microsoft.com/office/drawing/2014/main" id="{ED57A71C-F533-C251-8CA6-4161506EB14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972686" y="1725869"/>
            <a:ext cx="7198628" cy="3598171"/>
          </a:xfrm>
          <a:prstGeom prst="rect">
            <a:avLst/>
          </a:prstGeom>
        </p:spPr>
      </p:pic>
    </p:spTree>
    <p:extLst>
      <p:ext uri="{BB962C8B-B14F-4D97-AF65-F5344CB8AC3E}">
        <p14:creationId xmlns:p14="http://schemas.microsoft.com/office/powerpoint/2010/main" val="3628558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0"/>
            <a:ext cx="9144000" cy="87376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70000"/>
              </a:lnSpc>
            </a:pPr>
            <a:r>
              <a:rPr lang="es-ES" sz="2400" b="1" dirty="0">
                <a:solidFill>
                  <a:schemeClr val="accent4"/>
                </a:solidFill>
                <a:cs typeface="Calibri"/>
              </a:rPr>
              <a:t>3. RESULTADOS</a:t>
            </a:r>
            <a:endParaRPr lang="es-ES" sz="2100" b="1" dirty="0">
              <a:solidFill>
                <a:schemeClr val="accent4"/>
              </a:solidFill>
              <a:latin typeface="Helvetica"/>
              <a:cs typeface="Helvetica"/>
            </a:endParaRPr>
          </a:p>
        </p:txBody>
      </p:sp>
      <p:sp>
        <p:nvSpPr>
          <p:cNvPr id="5" name="CuadroTexto 4">
            <a:extLst>
              <a:ext uri="{FF2B5EF4-FFF2-40B4-BE49-F238E27FC236}">
                <a16:creationId xmlns:a16="http://schemas.microsoft.com/office/drawing/2014/main" id="{305D8159-B9D8-F045-AFA5-8F8326FB0754}"/>
              </a:ext>
            </a:extLst>
          </p:cNvPr>
          <p:cNvSpPr txBox="1"/>
          <p:nvPr/>
        </p:nvSpPr>
        <p:spPr>
          <a:xfrm>
            <a:off x="277403" y="576884"/>
            <a:ext cx="4623370" cy="296876"/>
          </a:xfrm>
          <a:prstGeom prst="rect">
            <a:avLst/>
          </a:prstGeom>
          <a:noFill/>
        </p:spPr>
        <p:txBody>
          <a:bodyPr wrap="square">
            <a:spAutoFit/>
          </a:bodyPr>
          <a:lstStyle/>
          <a:p>
            <a:pPr>
              <a:lnSpc>
                <a:spcPct val="70000"/>
              </a:lnSpc>
            </a:pPr>
            <a:r>
              <a:rPr lang="es-ES" sz="1800" b="1" dirty="0">
                <a:solidFill>
                  <a:schemeClr val="accent4"/>
                </a:solidFill>
                <a:cs typeface="Calibri"/>
              </a:rPr>
              <a:t>Conductas de riesgo</a:t>
            </a:r>
            <a:endParaRPr lang="es-ES" sz="1800" b="1" dirty="0">
              <a:solidFill>
                <a:schemeClr val="accent4"/>
              </a:solidFill>
              <a:latin typeface="Helvetica"/>
              <a:cs typeface="Helvetica"/>
            </a:endParaRPr>
          </a:p>
        </p:txBody>
      </p:sp>
      <p:sp>
        <p:nvSpPr>
          <p:cNvPr id="17" name="CuadroTexto 16">
            <a:extLst>
              <a:ext uri="{FF2B5EF4-FFF2-40B4-BE49-F238E27FC236}">
                <a16:creationId xmlns:a16="http://schemas.microsoft.com/office/drawing/2014/main" id="{38A27869-9BCC-00AD-3A33-171127F45215}"/>
              </a:ext>
            </a:extLst>
          </p:cNvPr>
          <p:cNvSpPr txBox="1"/>
          <p:nvPr/>
        </p:nvSpPr>
        <p:spPr>
          <a:xfrm>
            <a:off x="414563" y="5324040"/>
            <a:ext cx="8729437" cy="523220"/>
          </a:xfrm>
          <a:prstGeom prst="rect">
            <a:avLst/>
          </a:prstGeom>
          <a:noFill/>
        </p:spPr>
        <p:txBody>
          <a:bodyPr wrap="square">
            <a:spAutoFit/>
          </a:bodyPr>
          <a:lstStyle/>
          <a:p>
            <a:pPr algn="ctr"/>
            <a:r>
              <a:rPr lang="es-ES" sz="1400" i="1" dirty="0"/>
              <a:t>¿Cree usted haber superado en alguna ocasión el límite de velocidad permitido? * Sexo</a:t>
            </a:r>
            <a:br>
              <a:rPr lang="es-ES" sz="1400" i="1" dirty="0"/>
            </a:br>
            <a:endParaRPr lang="es-CL" sz="1400" dirty="0"/>
          </a:p>
        </p:txBody>
      </p:sp>
      <p:sp>
        <p:nvSpPr>
          <p:cNvPr id="10" name="CuadroTexto 9">
            <a:extLst>
              <a:ext uri="{FF2B5EF4-FFF2-40B4-BE49-F238E27FC236}">
                <a16:creationId xmlns:a16="http://schemas.microsoft.com/office/drawing/2014/main" id="{D2D4F871-C15F-35D1-8AF9-2965FD782A2E}"/>
              </a:ext>
            </a:extLst>
          </p:cNvPr>
          <p:cNvSpPr txBox="1"/>
          <p:nvPr/>
        </p:nvSpPr>
        <p:spPr>
          <a:xfrm>
            <a:off x="2467596" y="5847260"/>
            <a:ext cx="4623370" cy="738664"/>
          </a:xfrm>
          <a:prstGeom prst="rect">
            <a:avLst/>
          </a:prstGeom>
          <a:noFill/>
        </p:spPr>
        <p:txBody>
          <a:bodyPr wrap="square">
            <a:spAutoFit/>
          </a:bodyPr>
          <a:lstStyle/>
          <a:p>
            <a:pPr algn="ctr"/>
            <a:r>
              <a:rPr lang="es-CL" sz="1400" b="0" i="0" dirty="0">
                <a:solidFill>
                  <a:srgbClr val="201F1E"/>
                </a:solidFill>
                <a:effectLst/>
              </a:rPr>
              <a:t>Submuestra n=477</a:t>
            </a:r>
          </a:p>
          <a:p>
            <a:pPr algn="ctr"/>
            <a:r>
              <a:rPr lang="es-CL" sz="1400" dirty="0">
                <a:solidFill>
                  <a:srgbClr val="201F1E"/>
                </a:solidFill>
              </a:rPr>
              <a:t>*Se omiten NS/NR</a:t>
            </a:r>
            <a:endParaRPr lang="es-CL" sz="1400" dirty="0"/>
          </a:p>
          <a:p>
            <a:pPr algn="ctr"/>
            <a:endParaRPr lang="es-CL" sz="1400" dirty="0"/>
          </a:p>
        </p:txBody>
      </p:sp>
      <p:pic>
        <p:nvPicPr>
          <p:cNvPr id="11" name="Imagen 10">
            <a:extLst>
              <a:ext uri="{FF2B5EF4-FFF2-40B4-BE49-F238E27FC236}">
                <a16:creationId xmlns:a16="http://schemas.microsoft.com/office/drawing/2014/main" id="{86F527C9-9D5E-BF3B-F4A8-83BE0571FD72}"/>
              </a:ext>
            </a:extLst>
          </p:cNvPr>
          <p:cNvPicPr>
            <a:picLocks noChangeAspect="1"/>
          </p:cNvPicPr>
          <p:nvPr/>
        </p:nvPicPr>
        <p:blipFill>
          <a:blip r:embed="rId3"/>
          <a:stretch>
            <a:fillRect/>
          </a:stretch>
        </p:blipFill>
        <p:spPr>
          <a:xfrm>
            <a:off x="2062715" y="4701801"/>
            <a:ext cx="443943" cy="182334"/>
          </a:xfrm>
          <a:prstGeom prst="rect">
            <a:avLst/>
          </a:prstGeom>
        </p:spPr>
      </p:pic>
      <p:pic>
        <p:nvPicPr>
          <p:cNvPr id="7" name="Imagen 6">
            <a:extLst>
              <a:ext uri="{FF2B5EF4-FFF2-40B4-BE49-F238E27FC236}">
                <a16:creationId xmlns:a16="http://schemas.microsoft.com/office/drawing/2014/main" id="{F7DE3C79-8D1C-CF7B-25F9-5ACAD35376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0437" y="2207253"/>
            <a:ext cx="141563" cy="155719"/>
          </a:xfrm>
          <a:prstGeom prst="rect">
            <a:avLst/>
          </a:prstGeom>
        </p:spPr>
      </p:pic>
      <p:pic>
        <p:nvPicPr>
          <p:cNvPr id="8" name="Imagen 7">
            <a:extLst>
              <a:ext uri="{FF2B5EF4-FFF2-40B4-BE49-F238E27FC236}">
                <a16:creationId xmlns:a16="http://schemas.microsoft.com/office/drawing/2014/main" id="{2E14C8FB-4401-BBFA-3018-33D31C9E53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9794" y="3945385"/>
            <a:ext cx="141563" cy="155719"/>
          </a:xfrm>
          <a:prstGeom prst="rect">
            <a:avLst/>
          </a:prstGeom>
        </p:spPr>
      </p:pic>
      <p:sp>
        <p:nvSpPr>
          <p:cNvPr id="12" name="CuadroTexto 11">
            <a:extLst>
              <a:ext uri="{FF2B5EF4-FFF2-40B4-BE49-F238E27FC236}">
                <a16:creationId xmlns:a16="http://schemas.microsoft.com/office/drawing/2014/main" id="{DF910DBB-446A-7A1B-63F7-44AE5EB39261}"/>
              </a:ext>
            </a:extLst>
          </p:cNvPr>
          <p:cNvSpPr txBox="1"/>
          <p:nvPr/>
        </p:nvSpPr>
        <p:spPr>
          <a:xfrm>
            <a:off x="2793936" y="6331518"/>
            <a:ext cx="4623370" cy="307777"/>
          </a:xfrm>
          <a:prstGeom prst="rect">
            <a:avLst/>
          </a:prstGeom>
          <a:noFill/>
        </p:spPr>
        <p:txBody>
          <a:bodyPr wrap="square">
            <a:spAutoFit/>
          </a:bodyPr>
          <a:lstStyle/>
          <a:p>
            <a:r>
              <a:rPr lang="es-CL" sz="1400" b="0" i="0" dirty="0">
                <a:solidFill>
                  <a:srgbClr val="201F1E"/>
                </a:solidFill>
                <a:effectLst/>
              </a:rPr>
              <a:t>*Diferencias significativas a un 95% de confianza</a:t>
            </a:r>
          </a:p>
        </p:txBody>
      </p:sp>
      <p:sp>
        <p:nvSpPr>
          <p:cNvPr id="13" name="Marcador de número de diapositiva 12">
            <a:extLst>
              <a:ext uri="{FF2B5EF4-FFF2-40B4-BE49-F238E27FC236}">
                <a16:creationId xmlns:a16="http://schemas.microsoft.com/office/drawing/2014/main" id="{E27ACA0C-AC61-6A3B-9F82-8C1841978201}"/>
              </a:ext>
            </a:extLst>
          </p:cNvPr>
          <p:cNvSpPr>
            <a:spLocks noGrp="1"/>
          </p:cNvSpPr>
          <p:nvPr>
            <p:ph type="sldNum" sz="quarter" idx="12"/>
          </p:nvPr>
        </p:nvSpPr>
        <p:spPr/>
        <p:txBody>
          <a:bodyPr/>
          <a:lstStyle/>
          <a:p>
            <a:fld id="{971615F9-C4C2-4477-B1D4-5259C923AF72}" type="slidenum">
              <a:rPr lang="es-CL" smtClean="0"/>
              <a:t>44</a:t>
            </a:fld>
            <a:endParaRPr lang="es-CL"/>
          </a:p>
        </p:txBody>
      </p:sp>
      <p:pic>
        <p:nvPicPr>
          <p:cNvPr id="15" name="Imagen 14">
            <a:extLst>
              <a:ext uri="{FF2B5EF4-FFF2-40B4-BE49-F238E27FC236}">
                <a16:creationId xmlns:a16="http://schemas.microsoft.com/office/drawing/2014/main" id="{9F4D465E-E68E-A4F6-F67C-4E91A5000CEA}"/>
              </a:ext>
            </a:extLst>
          </p:cNvPr>
          <p:cNvPicPr>
            <a:picLocks noChangeAspect="1"/>
          </p:cNvPicPr>
          <p:nvPr/>
        </p:nvPicPr>
        <p:blipFill>
          <a:blip r:embed="rId5"/>
          <a:stretch>
            <a:fillRect/>
          </a:stretch>
        </p:blipFill>
        <p:spPr>
          <a:xfrm>
            <a:off x="6803985" y="5846692"/>
            <a:ext cx="1416472" cy="1019317"/>
          </a:xfrm>
          <a:prstGeom prst="rect">
            <a:avLst/>
          </a:prstGeom>
        </p:spPr>
      </p:pic>
      <p:pic>
        <p:nvPicPr>
          <p:cNvPr id="16" name="Imagen 15">
            <a:extLst>
              <a:ext uri="{FF2B5EF4-FFF2-40B4-BE49-F238E27FC236}">
                <a16:creationId xmlns:a16="http://schemas.microsoft.com/office/drawing/2014/main" id="{D66A4F41-E89C-6C2B-2D90-F869BF924A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634" y="6538913"/>
            <a:ext cx="1819275" cy="238125"/>
          </a:xfrm>
          <a:prstGeom prst="rect">
            <a:avLst/>
          </a:prstGeom>
        </p:spPr>
      </p:pic>
      <p:pic>
        <p:nvPicPr>
          <p:cNvPr id="19" name="Imagen 18" descr="Gráfico&#10;&#10;Descripción generada automáticamente">
            <a:extLst>
              <a:ext uri="{FF2B5EF4-FFF2-40B4-BE49-F238E27FC236}">
                <a16:creationId xmlns:a16="http://schemas.microsoft.com/office/drawing/2014/main" id="{D1744ED9-3B19-2C9A-F976-5AB6BF0B1B0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11123" y="1067338"/>
            <a:ext cx="5675002" cy="4256702"/>
          </a:xfrm>
          <a:prstGeom prst="rect">
            <a:avLst/>
          </a:prstGeom>
        </p:spPr>
      </p:pic>
      <p:pic>
        <p:nvPicPr>
          <p:cNvPr id="21" name="Imagen 20">
            <a:extLst>
              <a:ext uri="{FF2B5EF4-FFF2-40B4-BE49-F238E27FC236}">
                <a16:creationId xmlns:a16="http://schemas.microsoft.com/office/drawing/2014/main" id="{B2D2529D-C882-00D1-CABD-0464514C18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624" y="2075533"/>
            <a:ext cx="190527" cy="209579"/>
          </a:xfrm>
          <a:prstGeom prst="rect">
            <a:avLst/>
          </a:prstGeom>
        </p:spPr>
      </p:pic>
      <p:pic>
        <p:nvPicPr>
          <p:cNvPr id="23" name="Imagen 22">
            <a:extLst>
              <a:ext uri="{FF2B5EF4-FFF2-40B4-BE49-F238E27FC236}">
                <a16:creationId xmlns:a16="http://schemas.microsoft.com/office/drawing/2014/main" id="{5FB3CABB-EE50-AEFE-F0B7-C7B0270E36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4640" y="3854833"/>
            <a:ext cx="190527" cy="209579"/>
          </a:xfrm>
          <a:prstGeom prst="rect">
            <a:avLst/>
          </a:prstGeom>
        </p:spPr>
      </p:pic>
    </p:spTree>
    <p:extLst>
      <p:ext uri="{BB962C8B-B14F-4D97-AF65-F5344CB8AC3E}">
        <p14:creationId xmlns:p14="http://schemas.microsoft.com/office/powerpoint/2010/main" val="6117008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0"/>
            <a:ext cx="9144000" cy="87376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70000"/>
              </a:lnSpc>
            </a:pPr>
            <a:r>
              <a:rPr lang="es-ES" sz="2400" b="1" dirty="0">
                <a:solidFill>
                  <a:schemeClr val="accent4"/>
                </a:solidFill>
                <a:cs typeface="Calibri"/>
              </a:rPr>
              <a:t>3. RESULTADOS</a:t>
            </a:r>
            <a:endParaRPr lang="es-ES" sz="2100" b="1" dirty="0">
              <a:solidFill>
                <a:schemeClr val="accent4"/>
              </a:solidFill>
              <a:latin typeface="Helvetica"/>
              <a:cs typeface="Helvetica"/>
            </a:endParaRPr>
          </a:p>
        </p:txBody>
      </p:sp>
      <p:sp>
        <p:nvSpPr>
          <p:cNvPr id="5" name="CuadroTexto 4">
            <a:extLst>
              <a:ext uri="{FF2B5EF4-FFF2-40B4-BE49-F238E27FC236}">
                <a16:creationId xmlns:a16="http://schemas.microsoft.com/office/drawing/2014/main" id="{305D8159-B9D8-F045-AFA5-8F8326FB0754}"/>
              </a:ext>
            </a:extLst>
          </p:cNvPr>
          <p:cNvSpPr txBox="1"/>
          <p:nvPr/>
        </p:nvSpPr>
        <p:spPr>
          <a:xfrm>
            <a:off x="277403" y="576884"/>
            <a:ext cx="4623370" cy="296876"/>
          </a:xfrm>
          <a:prstGeom prst="rect">
            <a:avLst/>
          </a:prstGeom>
          <a:noFill/>
        </p:spPr>
        <p:txBody>
          <a:bodyPr wrap="square">
            <a:spAutoFit/>
          </a:bodyPr>
          <a:lstStyle/>
          <a:p>
            <a:pPr>
              <a:lnSpc>
                <a:spcPct val="70000"/>
              </a:lnSpc>
            </a:pPr>
            <a:r>
              <a:rPr lang="es-ES" sz="1800" b="1" dirty="0">
                <a:solidFill>
                  <a:schemeClr val="accent4"/>
                </a:solidFill>
                <a:cs typeface="Calibri"/>
              </a:rPr>
              <a:t>Conductas de riesgo</a:t>
            </a:r>
            <a:endParaRPr lang="es-ES" sz="1800" b="1" dirty="0">
              <a:solidFill>
                <a:schemeClr val="accent4"/>
              </a:solidFill>
              <a:latin typeface="Helvetica"/>
              <a:cs typeface="Helvetica"/>
            </a:endParaRPr>
          </a:p>
        </p:txBody>
      </p:sp>
      <p:sp>
        <p:nvSpPr>
          <p:cNvPr id="17" name="CuadroTexto 16">
            <a:extLst>
              <a:ext uri="{FF2B5EF4-FFF2-40B4-BE49-F238E27FC236}">
                <a16:creationId xmlns:a16="http://schemas.microsoft.com/office/drawing/2014/main" id="{38A27869-9BCC-00AD-3A33-171127F45215}"/>
              </a:ext>
            </a:extLst>
          </p:cNvPr>
          <p:cNvSpPr txBox="1"/>
          <p:nvPr/>
        </p:nvSpPr>
        <p:spPr>
          <a:xfrm>
            <a:off x="414563" y="5324040"/>
            <a:ext cx="8729437" cy="523220"/>
          </a:xfrm>
          <a:prstGeom prst="rect">
            <a:avLst/>
          </a:prstGeom>
          <a:noFill/>
        </p:spPr>
        <p:txBody>
          <a:bodyPr wrap="square">
            <a:spAutoFit/>
          </a:bodyPr>
          <a:lstStyle/>
          <a:p>
            <a:pPr algn="ctr"/>
            <a:r>
              <a:rPr lang="es-ES" sz="1400" i="1" dirty="0"/>
              <a:t>¿Cree usted haber superado en alguna ocasión el límite de velocidad permitido? * Educación</a:t>
            </a:r>
            <a:br>
              <a:rPr lang="es-ES" sz="1400" i="1" dirty="0"/>
            </a:br>
            <a:endParaRPr lang="es-CL" sz="1400" dirty="0"/>
          </a:p>
        </p:txBody>
      </p:sp>
      <p:sp>
        <p:nvSpPr>
          <p:cNvPr id="10" name="CuadroTexto 9">
            <a:extLst>
              <a:ext uri="{FF2B5EF4-FFF2-40B4-BE49-F238E27FC236}">
                <a16:creationId xmlns:a16="http://schemas.microsoft.com/office/drawing/2014/main" id="{D2D4F871-C15F-35D1-8AF9-2965FD782A2E}"/>
              </a:ext>
            </a:extLst>
          </p:cNvPr>
          <p:cNvSpPr txBox="1"/>
          <p:nvPr/>
        </p:nvSpPr>
        <p:spPr>
          <a:xfrm>
            <a:off x="2467596" y="5847260"/>
            <a:ext cx="4623370" cy="307777"/>
          </a:xfrm>
          <a:prstGeom prst="rect">
            <a:avLst/>
          </a:prstGeom>
          <a:noFill/>
        </p:spPr>
        <p:txBody>
          <a:bodyPr wrap="square">
            <a:spAutoFit/>
          </a:bodyPr>
          <a:lstStyle/>
          <a:p>
            <a:pPr algn="ctr"/>
            <a:r>
              <a:rPr lang="es-CL" sz="1400" b="0" i="0" dirty="0">
                <a:solidFill>
                  <a:srgbClr val="201F1E"/>
                </a:solidFill>
                <a:effectLst/>
              </a:rPr>
              <a:t>Submuestra n=477</a:t>
            </a:r>
            <a:endParaRPr lang="es-CL" sz="1400" dirty="0"/>
          </a:p>
        </p:txBody>
      </p:sp>
      <p:pic>
        <p:nvPicPr>
          <p:cNvPr id="11" name="Imagen 10">
            <a:extLst>
              <a:ext uri="{FF2B5EF4-FFF2-40B4-BE49-F238E27FC236}">
                <a16:creationId xmlns:a16="http://schemas.microsoft.com/office/drawing/2014/main" id="{86F527C9-9D5E-BF3B-F4A8-83BE0571FD72}"/>
              </a:ext>
            </a:extLst>
          </p:cNvPr>
          <p:cNvPicPr>
            <a:picLocks noChangeAspect="1"/>
          </p:cNvPicPr>
          <p:nvPr/>
        </p:nvPicPr>
        <p:blipFill>
          <a:blip r:embed="rId3"/>
          <a:stretch>
            <a:fillRect/>
          </a:stretch>
        </p:blipFill>
        <p:spPr>
          <a:xfrm>
            <a:off x="2062715" y="4701801"/>
            <a:ext cx="443943" cy="182334"/>
          </a:xfrm>
          <a:prstGeom prst="rect">
            <a:avLst/>
          </a:prstGeom>
        </p:spPr>
      </p:pic>
      <p:pic>
        <p:nvPicPr>
          <p:cNvPr id="12" name="Imagen 11">
            <a:extLst>
              <a:ext uri="{FF2B5EF4-FFF2-40B4-BE49-F238E27FC236}">
                <a16:creationId xmlns:a16="http://schemas.microsoft.com/office/drawing/2014/main" id="{D2FD42D3-A161-257B-1CE8-1E7929EAD5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8499" y="2582936"/>
            <a:ext cx="141563" cy="155719"/>
          </a:xfrm>
          <a:prstGeom prst="rect">
            <a:avLst/>
          </a:prstGeom>
        </p:spPr>
      </p:pic>
      <p:pic>
        <p:nvPicPr>
          <p:cNvPr id="13" name="Imagen 12">
            <a:extLst>
              <a:ext uri="{FF2B5EF4-FFF2-40B4-BE49-F238E27FC236}">
                <a16:creationId xmlns:a16="http://schemas.microsoft.com/office/drawing/2014/main" id="{F16167E6-1724-B1C7-099A-8E73585032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6241" y="3380552"/>
            <a:ext cx="141563" cy="155719"/>
          </a:xfrm>
          <a:prstGeom prst="rect">
            <a:avLst/>
          </a:prstGeom>
        </p:spPr>
      </p:pic>
      <p:pic>
        <p:nvPicPr>
          <p:cNvPr id="14" name="Imagen 13">
            <a:extLst>
              <a:ext uri="{FF2B5EF4-FFF2-40B4-BE49-F238E27FC236}">
                <a16:creationId xmlns:a16="http://schemas.microsoft.com/office/drawing/2014/main" id="{0C49B3F4-D96F-127E-CDC9-C88496F5D6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7804" y="4352296"/>
            <a:ext cx="141563" cy="155719"/>
          </a:xfrm>
          <a:prstGeom prst="rect">
            <a:avLst/>
          </a:prstGeom>
        </p:spPr>
      </p:pic>
      <p:sp>
        <p:nvSpPr>
          <p:cNvPr id="15" name="CuadroTexto 14">
            <a:extLst>
              <a:ext uri="{FF2B5EF4-FFF2-40B4-BE49-F238E27FC236}">
                <a16:creationId xmlns:a16="http://schemas.microsoft.com/office/drawing/2014/main" id="{7345E306-6936-93DA-53B9-700B673025B1}"/>
              </a:ext>
            </a:extLst>
          </p:cNvPr>
          <p:cNvSpPr txBox="1"/>
          <p:nvPr/>
        </p:nvSpPr>
        <p:spPr>
          <a:xfrm>
            <a:off x="2793936" y="6331518"/>
            <a:ext cx="4623370" cy="307777"/>
          </a:xfrm>
          <a:prstGeom prst="rect">
            <a:avLst/>
          </a:prstGeom>
          <a:noFill/>
        </p:spPr>
        <p:txBody>
          <a:bodyPr wrap="square">
            <a:spAutoFit/>
          </a:bodyPr>
          <a:lstStyle/>
          <a:p>
            <a:r>
              <a:rPr lang="es-CL" sz="1400" b="0" i="0" dirty="0">
                <a:solidFill>
                  <a:srgbClr val="201F1E"/>
                </a:solidFill>
                <a:effectLst/>
              </a:rPr>
              <a:t>*Diferencias significativas a un 95% de confianza</a:t>
            </a:r>
          </a:p>
        </p:txBody>
      </p:sp>
      <p:sp>
        <p:nvSpPr>
          <p:cNvPr id="16" name="Marcador de número de diapositiva 15">
            <a:extLst>
              <a:ext uri="{FF2B5EF4-FFF2-40B4-BE49-F238E27FC236}">
                <a16:creationId xmlns:a16="http://schemas.microsoft.com/office/drawing/2014/main" id="{FEC6C438-3FAC-6DB2-5D93-AB756EC8A467}"/>
              </a:ext>
            </a:extLst>
          </p:cNvPr>
          <p:cNvSpPr>
            <a:spLocks noGrp="1"/>
          </p:cNvSpPr>
          <p:nvPr>
            <p:ph type="sldNum" sz="quarter" idx="12"/>
          </p:nvPr>
        </p:nvSpPr>
        <p:spPr/>
        <p:txBody>
          <a:bodyPr/>
          <a:lstStyle/>
          <a:p>
            <a:fld id="{971615F9-C4C2-4477-B1D4-5259C923AF72}" type="slidenum">
              <a:rPr lang="es-CL" smtClean="0"/>
              <a:t>45</a:t>
            </a:fld>
            <a:endParaRPr lang="es-CL"/>
          </a:p>
        </p:txBody>
      </p:sp>
      <p:pic>
        <p:nvPicPr>
          <p:cNvPr id="19" name="Imagen 18">
            <a:extLst>
              <a:ext uri="{FF2B5EF4-FFF2-40B4-BE49-F238E27FC236}">
                <a16:creationId xmlns:a16="http://schemas.microsoft.com/office/drawing/2014/main" id="{AF3805EB-B6CF-8118-D87A-A5412B31765A}"/>
              </a:ext>
            </a:extLst>
          </p:cNvPr>
          <p:cNvPicPr>
            <a:picLocks noChangeAspect="1"/>
          </p:cNvPicPr>
          <p:nvPr/>
        </p:nvPicPr>
        <p:blipFill>
          <a:blip r:embed="rId5"/>
          <a:stretch>
            <a:fillRect/>
          </a:stretch>
        </p:blipFill>
        <p:spPr>
          <a:xfrm>
            <a:off x="6803985" y="5846692"/>
            <a:ext cx="1416472" cy="1019317"/>
          </a:xfrm>
          <a:prstGeom prst="rect">
            <a:avLst/>
          </a:prstGeom>
        </p:spPr>
      </p:pic>
      <p:pic>
        <p:nvPicPr>
          <p:cNvPr id="20" name="Imagen 19">
            <a:extLst>
              <a:ext uri="{FF2B5EF4-FFF2-40B4-BE49-F238E27FC236}">
                <a16:creationId xmlns:a16="http://schemas.microsoft.com/office/drawing/2014/main" id="{29085490-5EE0-E3CC-DB1B-7B536ED8E9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634" y="6538913"/>
            <a:ext cx="1819275" cy="238125"/>
          </a:xfrm>
          <a:prstGeom prst="rect">
            <a:avLst/>
          </a:prstGeom>
        </p:spPr>
      </p:pic>
      <p:pic>
        <p:nvPicPr>
          <p:cNvPr id="21" name="Imagen 20" descr="Gráfico, Gráfico de barras&#10;&#10;Descripción generada automáticamente">
            <a:extLst>
              <a:ext uri="{FF2B5EF4-FFF2-40B4-BE49-F238E27FC236}">
                <a16:creationId xmlns:a16="http://schemas.microsoft.com/office/drawing/2014/main" id="{4DEC8FEC-98A7-C056-FA0F-7CD6B75C028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000" y="1814579"/>
            <a:ext cx="9000000" cy="3598171"/>
          </a:xfrm>
          <a:prstGeom prst="rect">
            <a:avLst/>
          </a:prstGeom>
        </p:spPr>
      </p:pic>
      <p:pic>
        <p:nvPicPr>
          <p:cNvPr id="23" name="Imagen 22">
            <a:extLst>
              <a:ext uri="{FF2B5EF4-FFF2-40B4-BE49-F238E27FC236}">
                <a16:creationId xmlns:a16="http://schemas.microsoft.com/office/drawing/2014/main" id="{774128DD-3ED7-0EF5-DB99-C145B53A3B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0372" y="2928844"/>
            <a:ext cx="190527" cy="209579"/>
          </a:xfrm>
          <a:prstGeom prst="rect">
            <a:avLst/>
          </a:prstGeom>
        </p:spPr>
      </p:pic>
      <p:pic>
        <p:nvPicPr>
          <p:cNvPr id="25" name="Imagen 24">
            <a:extLst>
              <a:ext uri="{FF2B5EF4-FFF2-40B4-BE49-F238E27FC236}">
                <a16:creationId xmlns:a16="http://schemas.microsoft.com/office/drawing/2014/main" id="{5F699DDF-5C45-590D-8545-8661AEB476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0899" y="3728621"/>
            <a:ext cx="190527" cy="209579"/>
          </a:xfrm>
          <a:prstGeom prst="rect">
            <a:avLst/>
          </a:prstGeom>
        </p:spPr>
      </p:pic>
      <p:pic>
        <p:nvPicPr>
          <p:cNvPr id="27" name="Imagen 26">
            <a:extLst>
              <a:ext uri="{FF2B5EF4-FFF2-40B4-BE49-F238E27FC236}">
                <a16:creationId xmlns:a16="http://schemas.microsoft.com/office/drawing/2014/main" id="{B7AB2FA3-B12F-22CD-D71A-05493DEF3D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8801" y="4539262"/>
            <a:ext cx="190527" cy="209579"/>
          </a:xfrm>
          <a:prstGeom prst="rect">
            <a:avLst/>
          </a:prstGeom>
        </p:spPr>
      </p:pic>
      <p:pic>
        <p:nvPicPr>
          <p:cNvPr id="29" name="Imagen 28">
            <a:extLst>
              <a:ext uri="{FF2B5EF4-FFF2-40B4-BE49-F238E27FC236}">
                <a16:creationId xmlns:a16="http://schemas.microsoft.com/office/drawing/2014/main" id="{739313BB-A7E9-6891-64CE-62C8BC9C2E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3863" y="2154810"/>
            <a:ext cx="190527" cy="209579"/>
          </a:xfrm>
          <a:prstGeom prst="rect">
            <a:avLst/>
          </a:prstGeom>
        </p:spPr>
      </p:pic>
    </p:spTree>
    <p:extLst>
      <p:ext uri="{BB962C8B-B14F-4D97-AF65-F5344CB8AC3E}">
        <p14:creationId xmlns:p14="http://schemas.microsoft.com/office/powerpoint/2010/main" val="32593677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0"/>
            <a:ext cx="9144000" cy="87376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70000"/>
              </a:lnSpc>
            </a:pPr>
            <a:r>
              <a:rPr lang="es-ES" sz="2400" b="1" dirty="0">
                <a:solidFill>
                  <a:schemeClr val="accent4"/>
                </a:solidFill>
                <a:cs typeface="Calibri"/>
              </a:rPr>
              <a:t>3. RESULTADOS</a:t>
            </a:r>
            <a:endParaRPr lang="es-ES" sz="2100" b="1" dirty="0">
              <a:solidFill>
                <a:schemeClr val="accent4"/>
              </a:solidFill>
              <a:latin typeface="Helvetica"/>
              <a:cs typeface="Helvetica"/>
            </a:endParaRPr>
          </a:p>
        </p:txBody>
      </p:sp>
      <p:sp>
        <p:nvSpPr>
          <p:cNvPr id="5" name="CuadroTexto 4">
            <a:extLst>
              <a:ext uri="{FF2B5EF4-FFF2-40B4-BE49-F238E27FC236}">
                <a16:creationId xmlns:a16="http://schemas.microsoft.com/office/drawing/2014/main" id="{305D8159-B9D8-F045-AFA5-8F8326FB0754}"/>
              </a:ext>
            </a:extLst>
          </p:cNvPr>
          <p:cNvSpPr txBox="1"/>
          <p:nvPr/>
        </p:nvSpPr>
        <p:spPr>
          <a:xfrm>
            <a:off x="277403" y="576884"/>
            <a:ext cx="4623370" cy="296876"/>
          </a:xfrm>
          <a:prstGeom prst="rect">
            <a:avLst/>
          </a:prstGeom>
          <a:noFill/>
        </p:spPr>
        <p:txBody>
          <a:bodyPr wrap="square">
            <a:spAutoFit/>
          </a:bodyPr>
          <a:lstStyle/>
          <a:p>
            <a:pPr>
              <a:lnSpc>
                <a:spcPct val="70000"/>
              </a:lnSpc>
            </a:pPr>
            <a:r>
              <a:rPr lang="es-ES" sz="1800" b="1" dirty="0">
                <a:solidFill>
                  <a:schemeClr val="accent4"/>
                </a:solidFill>
                <a:cs typeface="Calibri"/>
              </a:rPr>
              <a:t>Conductas de riesgo</a:t>
            </a:r>
            <a:endParaRPr lang="es-ES" sz="1800" b="1" dirty="0">
              <a:solidFill>
                <a:schemeClr val="accent4"/>
              </a:solidFill>
              <a:latin typeface="Helvetica"/>
              <a:cs typeface="Helvetica"/>
            </a:endParaRPr>
          </a:p>
        </p:txBody>
      </p:sp>
      <p:sp>
        <p:nvSpPr>
          <p:cNvPr id="17" name="CuadroTexto 16">
            <a:extLst>
              <a:ext uri="{FF2B5EF4-FFF2-40B4-BE49-F238E27FC236}">
                <a16:creationId xmlns:a16="http://schemas.microsoft.com/office/drawing/2014/main" id="{38A27869-9BCC-00AD-3A33-171127F45215}"/>
              </a:ext>
            </a:extLst>
          </p:cNvPr>
          <p:cNvSpPr txBox="1"/>
          <p:nvPr/>
        </p:nvSpPr>
        <p:spPr>
          <a:xfrm>
            <a:off x="414563" y="5324040"/>
            <a:ext cx="8729437" cy="523220"/>
          </a:xfrm>
          <a:prstGeom prst="rect">
            <a:avLst/>
          </a:prstGeom>
          <a:noFill/>
        </p:spPr>
        <p:txBody>
          <a:bodyPr wrap="square">
            <a:spAutoFit/>
          </a:bodyPr>
          <a:lstStyle/>
          <a:p>
            <a:pPr algn="ctr"/>
            <a:r>
              <a:rPr lang="es-ES" sz="1400" i="1" dirty="0"/>
              <a:t>¿Por qué razones cree usted que alguien podría superar el límite de velocidad establecido?</a:t>
            </a:r>
            <a:br>
              <a:rPr lang="es-ES" sz="1400" i="1" dirty="0"/>
            </a:br>
            <a:endParaRPr lang="es-CL" sz="1400" dirty="0"/>
          </a:p>
        </p:txBody>
      </p:sp>
      <p:sp>
        <p:nvSpPr>
          <p:cNvPr id="10" name="CuadroTexto 9">
            <a:extLst>
              <a:ext uri="{FF2B5EF4-FFF2-40B4-BE49-F238E27FC236}">
                <a16:creationId xmlns:a16="http://schemas.microsoft.com/office/drawing/2014/main" id="{D2D4F871-C15F-35D1-8AF9-2965FD782A2E}"/>
              </a:ext>
            </a:extLst>
          </p:cNvPr>
          <p:cNvSpPr txBox="1"/>
          <p:nvPr/>
        </p:nvSpPr>
        <p:spPr>
          <a:xfrm>
            <a:off x="2467596" y="5847260"/>
            <a:ext cx="4623370" cy="307777"/>
          </a:xfrm>
          <a:prstGeom prst="rect">
            <a:avLst/>
          </a:prstGeom>
          <a:noFill/>
        </p:spPr>
        <p:txBody>
          <a:bodyPr wrap="square">
            <a:spAutoFit/>
          </a:bodyPr>
          <a:lstStyle/>
          <a:p>
            <a:pPr algn="ctr"/>
            <a:r>
              <a:rPr lang="es-CL" sz="1400" b="0" i="0" dirty="0">
                <a:solidFill>
                  <a:srgbClr val="201F1E"/>
                </a:solidFill>
                <a:effectLst/>
              </a:rPr>
              <a:t>Muestra n=1101</a:t>
            </a:r>
            <a:endParaRPr lang="es-CL" sz="1400" dirty="0"/>
          </a:p>
        </p:txBody>
      </p:sp>
      <p:pic>
        <p:nvPicPr>
          <p:cNvPr id="11" name="Imagen 10">
            <a:extLst>
              <a:ext uri="{FF2B5EF4-FFF2-40B4-BE49-F238E27FC236}">
                <a16:creationId xmlns:a16="http://schemas.microsoft.com/office/drawing/2014/main" id="{86F527C9-9D5E-BF3B-F4A8-83BE0571FD72}"/>
              </a:ext>
            </a:extLst>
          </p:cNvPr>
          <p:cNvPicPr>
            <a:picLocks noChangeAspect="1"/>
          </p:cNvPicPr>
          <p:nvPr/>
        </p:nvPicPr>
        <p:blipFill>
          <a:blip r:embed="rId3"/>
          <a:stretch>
            <a:fillRect/>
          </a:stretch>
        </p:blipFill>
        <p:spPr>
          <a:xfrm>
            <a:off x="2062715" y="4701801"/>
            <a:ext cx="443943" cy="182334"/>
          </a:xfrm>
          <a:prstGeom prst="rect">
            <a:avLst/>
          </a:prstGeom>
        </p:spPr>
      </p:pic>
      <p:pic>
        <p:nvPicPr>
          <p:cNvPr id="12" name="Imagen 11">
            <a:extLst>
              <a:ext uri="{FF2B5EF4-FFF2-40B4-BE49-F238E27FC236}">
                <a16:creationId xmlns:a16="http://schemas.microsoft.com/office/drawing/2014/main" id="{BB99F5A4-3379-CEF6-D3BC-4B7E24B4309F}"/>
              </a:ext>
            </a:extLst>
          </p:cNvPr>
          <p:cNvPicPr>
            <a:picLocks noChangeAspect="1"/>
          </p:cNvPicPr>
          <p:nvPr/>
        </p:nvPicPr>
        <p:blipFill>
          <a:blip r:embed="rId4"/>
          <a:stretch>
            <a:fillRect/>
          </a:stretch>
        </p:blipFill>
        <p:spPr>
          <a:xfrm>
            <a:off x="2381490" y="4757195"/>
            <a:ext cx="441529" cy="126940"/>
          </a:xfrm>
          <a:prstGeom prst="rect">
            <a:avLst/>
          </a:prstGeom>
        </p:spPr>
      </p:pic>
      <p:sp>
        <p:nvSpPr>
          <p:cNvPr id="13" name="Marcador de número de diapositiva 12">
            <a:extLst>
              <a:ext uri="{FF2B5EF4-FFF2-40B4-BE49-F238E27FC236}">
                <a16:creationId xmlns:a16="http://schemas.microsoft.com/office/drawing/2014/main" id="{19A98569-6B3D-1DE8-A14D-ABC968F8876B}"/>
              </a:ext>
            </a:extLst>
          </p:cNvPr>
          <p:cNvSpPr>
            <a:spLocks noGrp="1"/>
          </p:cNvSpPr>
          <p:nvPr>
            <p:ph type="sldNum" sz="quarter" idx="12"/>
          </p:nvPr>
        </p:nvSpPr>
        <p:spPr/>
        <p:txBody>
          <a:bodyPr/>
          <a:lstStyle/>
          <a:p>
            <a:fld id="{971615F9-C4C2-4477-B1D4-5259C923AF72}" type="slidenum">
              <a:rPr lang="es-CL" smtClean="0"/>
              <a:t>46</a:t>
            </a:fld>
            <a:endParaRPr lang="es-CL"/>
          </a:p>
        </p:txBody>
      </p:sp>
      <p:pic>
        <p:nvPicPr>
          <p:cNvPr id="15" name="Imagen 14">
            <a:extLst>
              <a:ext uri="{FF2B5EF4-FFF2-40B4-BE49-F238E27FC236}">
                <a16:creationId xmlns:a16="http://schemas.microsoft.com/office/drawing/2014/main" id="{342D71EC-5DC9-2CCF-3779-E92BD10FE9FD}"/>
              </a:ext>
            </a:extLst>
          </p:cNvPr>
          <p:cNvPicPr>
            <a:picLocks noChangeAspect="1"/>
          </p:cNvPicPr>
          <p:nvPr/>
        </p:nvPicPr>
        <p:blipFill>
          <a:blip r:embed="rId5"/>
          <a:stretch>
            <a:fillRect/>
          </a:stretch>
        </p:blipFill>
        <p:spPr>
          <a:xfrm>
            <a:off x="6803985" y="5846692"/>
            <a:ext cx="1416472" cy="1019317"/>
          </a:xfrm>
          <a:prstGeom prst="rect">
            <a:avLst/>
          </a:prstGeom>
        </p:spPr>
      </p:pic>
      <p:pic>
        <p:nvPicPr>
          <p:cNvPr id="16" name="Imagen 15">
            <a:extLst>
              <a:ext uri="{FF2B5EF4-FFF2-40B4-BE49-F238E27FC236}">
                <a16:creationId xmlns:a16="http://schemas.microsoft.com/office/drawing/2014/main" id="{355BEB36-B0B7-2B77-2C7F-2A82F7A3F3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634" y="6538913"/>
            <a:ext cx="1819275" cy="238125"/>
          </a:xfrm>
          <a:prstGeom prst="rect">
            <a:avLst/>
          </a:prstGeom>
        </p:spPr>
      </p:pic>
      <p:pic>
        <p:nvPicPr>
          <p:cNvPr id="18" name="Imagen 17">
            <a:extLst>
              <a:ext uri="{FF2B5EF4-FFF2-40B4-BE49-F238E27FC236}">
                <a16:creationId xmlns:a16="http://schemas.microsoft.com/office/drawing/2014/main" id="{BF6F7445-1420-0AF1-096F-A3C3462F17B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876700" y="1629914"/>
            <a:ext cx="7390598" cy="3694126"/>
          </a:xfrm>
          <a:prstGeom prst="rect">
            <a:avLst/>
          </a:prstGeom>
        </p:spPr>
      </p:pic>
    </p:spTree>
    <p:extLst>
      <p:ext uri="{BB962C8B-B14F-4D97-AF65-F5344CB8AC3E}">
        <p14:creationId xmlns:p14="http://schemas.microsoft.com/office/powerpoint/2010/main" val="23872599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0"/>
            <a:ext cx="9144000" cy="87376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70000"/>
              </a:lnSpc>
            </a:pPr>
            <a:r>
              <a:rPr lang="es-ES" sz="2400" b="1" dirty="0">
                <a:solidFill>
                  <a:schemeClr val="accent4"/>
                </a:solidFill>
                <a:cs typeface="Calibri"/>
              </a:rPr>
              <a:t>3. RESULTADOS</a:t>
            </a:r>
            <a:endParaRPr lang="es-ES" sz="2100" b="1" dirty="0">
              <a:solidFill>
                <a:schemeClr val="accent4"/>
              </a:solidFill>
              <a:latin typeface="Helvetica"/>
              <a:cs typeface="Helvetica"/>
            </a:endParaRPr>
          </a:p>
        </p:txBody>
      </p:sp>
      <p:sp>
        <p:nvSpPr>
          <p:cNvPr id="5" name="CuadroTexto 4">
            <a:extLst>
              <a:ext uri="{FF2B5EF4-FFF2-40B4-BE49-F238E27FC236}">
                <a16:creationId xmlns:a16="http://schemas.microsoft.com/office/drawing/2014/main" id="{305D8159-B9D8-F045-AFA5-8F8326FB0754}"/>
              </a:ext>
            </a:extLst>
          </p:cNvPr>
          <p:cNvSpPr txBox="1"/>
          <p:nvPr/>
        </p:nvSpPr>
        <p:spPr>
          <a:xfrm>
            <a:off x="277403" y="576884"/>
            <a:ext cx="4623370" cy="296876"/>
          </a:xfrm>
          <a:prstGeom prst="rect">
            <a:avLst/>
          </a:prstGeom>
          <a:noFill/>
        </p:spPr>
        <p:txBody>
          <a:bodyPr wrap="square">
            <a:spAutoFit/>
          </a:bodyPr>
          <a:lstStyle/>
          <a:p>
            <a:pPr>
              <a:lnSpc>
                <a:spcPct val="70000"/>
              </a:lnSpc>
            </a:pPr>
            <a:r>
              <a:rPr lang="es-ES" sz="1800" b="1" dirty="0">
                <a:solidFill>
                  <a:schemeClr val="accent4"/>
                </a:solidFill>
                <a:cs typeface="Calibri"/>
              </a:rPr>
              <a:t>Conductas de riesgo</a:t>
            </a:r>
            <a:endParaRPr lang="es-ES" sz="1800" b="1" dirty="0">
              <a:solidFill>
                <a:schemeClr val="accent4"/>
              </a:solidFill>
              <a:latin typeface="Helvetica"/>
              <a:cs typeface="Helvetica"/>
            </a:endParaRPr>
          </a:p>
        </p:txBody>
      </p:sp>
      <p:sp>
        <p:nvSpPr>
          <p:cNvPr id="17" name="CuadroTexto 16">
            <a:extLst>
              <a:ext uri="{FF2B5EF4-FFF2-40B4-BE49-F238E27FC236}">
                <a16:creationId xmlns:a16="http://schemas.microsoft.com/office/drawing/2014/main" id="{38A27869-9BCC-00AD-3A33-171127F45215}"/>
              </a:ext>
            </a:extLst>
          </p:cNvPr>
          <p:cNvSpPr txBox="1"/>
          <p:nvPr/>
        </p:nvSpPr>
        <p:spPr>
          <a:xfrm>
            <a:off x="414563" y="5324040"/>
            <a:ext cx="8729437" cy="523220"/>
          </a:xfrm>
          <a:prstGeom prst="rect">
            <a:avLst/>
          </a:prstGeom>
          <a:noFill/>
        </p:spPr>
        <p:txBody>
          <a:bodyPr wrap="square">
            <a:spAutoFit/>
          </a:bodyPr>
          <a:lstStyle/>
          <a:p>
            <a:pPr algn="ctr"/>
            <a:r>
              <a:rPr lang="es-ES" sz="1400" i="1" dirty="0"/>
              <a:t>¿Cuán probable estima usted que es recibir una multa por exceso de velocidad?</a:t>
            </a:r>
            <a:br>
              <a:rPr lang="es-ES" sz="1400" i="1" dirty="0"/>
            </a:br>
            <a:endParaRPr lang="es-CL" sz="1400" dirty="0"/>
          </a:p>
        </p:txBody>
      </p:sp>
      <p:sp>
        <p:nvSpPr>
          <p:cNvPr id="10" name="CuadroTexto 9">
            <a:extLst>
              <a:ext uri="{FF2B5EF4-FFF2-40B4-BE49-F238E27FC236}">
                <a16:creationId xmlns:a16="http://schemas.microsoft.com/office/drawing/2014/main" id="{D2D4F871-C15F-35D1-8AF9-2965FD782A2E}"/>
              </a:ext>
            </a:extLst>
          </p:cNvPr>
          <p:cNvSpPr txBox="1"/>
          <p:nvPr/>
        </p:nvSpPr>
        <p:spPr>
          <a:xfrm>
            <a:off x="2467596" y="5847260"/>
            <a:ext cx="4623370" cy="307777"/>
          </a:xfrm>
          <a:prstGeom prst="rect">
            <a:avLst/>
          </a:prstGeom>
          <a:noFill/>
        </p:spPr>
        <p:txBody>
          <a:bodyPr wrap="square">
            <a:spAutoFit/>
          </a:bodyPr>
          <a:lstStyle/>
          <a:p>
            <a:pPr algn="ctr"/>
            <a:r>
              <a:rPr lang="es-CL" sz="1400" b="0" i="0" dirty="0">
                <a:solidFill>
                  <a:srgbClr val="201F1E"/>
                </a:solidFill>
                <a:effectLst/>
              </a:rPr>
              <a:t>Muestra n=1083</a:t>
            </a:r>
            <a:endParaRPr lang="es-CL" sz="1400" dirty="0"/>
          </a:p>
        </p:txBody>
      </p:sp>
      <p:pic>
        <p:nvPicPr>
          <p:cNvPr id="11" name="Imagen 10">
            <a:extLst>
              <a:ext uri="{FF2B5EF4-FFF2-40B4-BE49-F238E27FC236}">
                <a16:creationId xmlns:a16="http://schemas.microsoft.com/office/drawing/2014/main" id="{86F527C9-9D5E-BF3B-F4A8-83BE0571FD72}"/>
              </a:ext>
            </a:extLst>
          </p:cNvPr>
          <p:cNvPicPr>
            <a:picLocks noChangeAspect="1"/>
          </p:cNvPicPr>
          <p:nvPr/>
        </p:nvPicPr>
        <p:blipFill>
          <a:blip r:embed="rId3"/>
          <a:stretch>
            <a:fillRect/>
          </a:stretch>
        </p:blipFill>
        <p:spPr>
          <a:xfrm>
            <a:off x="2062715" y="4701801"/>
            <a:ext cx="443943" cy="182334"/>
          </a:xfrm>
          <a:prstGeom prst="rect">
            <a:avLst/>
          </a:prstGeom>
        </p:spPr>
      </p:pic>
      <p:pic>
        <p:nvPicPr>
          <p:cNvPr id="12" name="Imagen 11">
            <a:extLst>
              <a:ext uri="{FF2B5EF4-FFF2-40B4-BE49-F238E27FC236}">
                <a16:creationId xmlns:a16="http://schemas.microsoft.com/office/drawing/2014/main" id="{BB99F5A4-3379-CEF6-D3BC-4B7E24B4309F}"/>
              </a:ext>
            </a:extLst>
          </p:cNvPr>
          <p:cNvPicPr>
            <a:picLocks noChangeAspect="1"/>
          </p:cNvPicPr>
          <p:nvPr/>
        </p:nvPicPr>
        <p:blipFill>
          <a:blip r:embed="rId4"/>
          <a:stretch>
            <a:fillRect/>
          </a:stretch>
        </p:blipFill>
        <p:spPr>
          <a:xfrm>
            <a:off x="2381490" y="4757195"/>
            <a:ext cx="441529" cy="126940"/>
          </a:xfrm>
          <a:prstGeom prst="rect">
            <a:avLst/>
          </a:prstGeom>
        </p:spPr>
      </p:pic>
      <p:sp>
        <p:nvSpPr>
          <p:cNvPr id="6" name="Marcador de número de diapositiva 5">
            <a:extLst>
              <a:ext uri="{FF2B5EF4-FFF2-40B4-BE49-F238E27FC236}">
                <a16:creationId xmlns:a16="http://schemas.microsoft.com/office/drawing/2014/main" id="{47F2DACC-43A8-6046-E5DB-C5ECD2E6EF84}"/>
              </a:ext>
            </a:extLst>
          </p:cNvPr>
          <p:cNvSpPr>
            <a:spLocks noGrp="1"/>
          </p:cNvSpPr>
          <p:nvPr>
            <p:ph type="sldNum" sz="quarter" idx="12"/>
          </p:nvPr>
        </p:nvSpPr>
        <p:spPr/>
        <p:txBody>
          <a:bodyPr/>
          <a:lstStyle/>
          <a:p>
            <a:fld id="{971615F9-C4C2-4477-B1D4-5259C923AF72}" type="slidenum">
              <a:rPr lang="es-CL" smtClean="0"/>
              <a:t>47</a:t>
            </a:fld>
            <a:endParaRPr lang="es-CL"/>
          </a:p>
        </p:txBody>
      </p:sp>
      <p:pic>
        <p:nvPicPr>
          <p:cNvPr id="8" name="Imagen 7">
            <a:extLst>
              <a:ext uri="{FF2B5EF4-FFF2-40B4-BE49-F238E27FC236}">
                <a16:creationId xmlns:a16="http://schemas.microsoft.com/office/drawing/2014/main" id="{78F5D775-615E-B1EF-7B0C-E9C446789CC1}"/>
              </a:ext>
            </a:extLst>
          </p:cNvPr>
          <p:cNvPicPr>
            <a:picLocks noChangeAspect="1"/>
          </p:cNvPicPr>
          <p:nvPr/>
        </p:nvPicPr>
        <p:blipFill>
          <a:blip r:embed="rId5"/>
          <a:stretch>
            <a:fillRect/>
          </a:stretch>
        </p:blipFill>
        <p:spPr>
          <a:xfrm>
            <a:off x="6803985" y="5846692"/>
            <a:ext cx="1416472" cy="1019317"/>
          </a:xfrm>
          <a:prstGeom prst="rect">
            <a:avLst/>
          </a:prstGeom>
        </p:spPr>
      </p:pic>
      <p:pic>
        <p:nvPicPr>
          <p:cNvPr id="13" name="Imagen 12">
            <a:extLst>
              <a:ext uri="{FF2B5EF4-FFF2-40B4-BE49-F238E27FC236}">
                <a16:creationId xmlns:a16="http://schemas.microsoft.com/office/drawing/2014/main" id="{14F04964-F8D6-8C97-216B-00CF51B3B0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634" y="6538913"/>
            <a:ext cx="1819275" cy="238125"/>
          </a:xfrm>
          <a:prstGeom prst="rect">
            <a:avLst/>
          </a:prstGeom>
        </p:spPr>
      </p:pic>
      <p:pic>
        <p:nvPicPr>
          <p:cNvPr id="14" name="Imagen 13" descr="Gráfico, Gráfico de barras&#10;&#10;Descripción generada automáticamente">
            <a:extLst>
              <a:ext uri="{FF2B5EF4-FFF2-40B4-BE49-F238E27FC236}">
                <a16:creationId xmlns:a16="http://schemas.microsoft.com/office/drawing/2014/main" id="{E4ADDAA1-F1F6-E70B-63B4-AC300FF16FC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2686" y="1724689"/>
            <a:ext cx="7198628" cy="3598171"/>
          </a:xfrm>
          <a:prstGeom prst="rect">
            <a:avLst/>
          </a:prstGeom>
        </p:spPr>
      </p:pic>
    </p:spTree>
    <p:extLst>
      <p:ext uri="{BB962C8B-B14F-4D97-AF65-F5344CB8AC3E}">
        <p14:creationId xmlns:p14="http://schemas.microsoft.com/office/powerpoint/2010/main" val="23516946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0"/>
            <a:ext cx="9144000" cy="87376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70000"/>
              </a:lnSpc>
            </a:pPr>
            <a:r>
              <a:rPr lang="es-ES" sz="2400" b="1" dirty="0">
                <a:solidFill>
                  <a:schemeClr val="accent4"/>
                </a:solidFill>
                <a:cs typeface="Calibri"/>
              </a:rPr>
              <a:t>3. RESULTADOS</a:t>
            </a:r>
            <a:endParaRPr lang="es-ES" sz="2100" b="1" dirty="0">
              <a:solidFill>
                <a:schemeClr val="accent4"/>
              </a:solidFill>
              <a:latin typeface="Helvetica"/>
              <a:cs typeface="Helvetica"/>
            </a:endParaRPr>
          </a:p>
        </p:txBody>
      </p:sp>
      <p:sp>
        <p:nvSpPr>
          <p:cNvPr id="5" name="CuadroTexto 4">
            <a:extLst>
              <a:ext uri="{FF2B5EF4-FFF2-40B4-BE49-F238E27FC236}">
                <a16:creationId xmlns:a16="http://schemas.microsoft.com/office/drawing/2014/main" id="{305D8159-B9D8-F045-AFA5-8F8326FB0754}"/>
              </a:ext>
            </a:extLst>
          </p:cNvPr>
          <p:cNvSpPr txBox="1"/>
          <p:nvPr/>
        </p:nvSpPr>
        <p:spPr>
          <a:xfrm>
            <a:off x="277403" y="576884"/>
            <a:ext cx="4623370" cy="296876"/>
          </a:xfrm>
          <a:prstGeom prst="rect">
            <a:avLst/>
          </a:prstGeom>
          <a:noFill/>
        </p:spPr>
        <p:txBody>
          <a:bodyPr wrap="square">
            <a:spAutoFit/>
          </a:bodyPr>
          <a:lstStyle/>
          <a:p>
            <a:pPr>
              <a:lnSpc>
                <a:spcPct val="70000"/>
              </a:lnSpc>
            </a:pPr>
            <a:r>
              <a:rPr lang="es-ES" sz="1800" b="1" dirty="0">
                <a:solidFill>
                  <a:schemeClr val="accent4"/>
                </a:solidFill>
                <a:cs typeface="Calibri"/>
              </a:rPr>
              <a:t>Conductas de riesgo</a:t>
            </a:r>
            <a:endParaRPr lang="es-ES" sz="1800" b="1" dirty="0">
              <a:solidFill>
                <a:schemeClr val="accent4"/>
              </a:solidFill>
              <a:latin typeface="Helvetica"/>
              <a:cs typeface="Helvetica"/>
            </a:endParaRPr>
          </a:p>
        </p:txBody>
      </p:sp>
      <p:sp>
        <p:nvSpPr>
          <p:cNvPr id="17" name="CuadroTexto 16">
            <a:extLst>
              <a:ext uri="{FF2B5EF4-FFF2-40B4-BE49-F238E27FC236}">
                <a16:creationId xmlns:a16="http://schemas.microsoft.com/office/drawing/2014/main" id="{38A27869-9BCC-00AD-3A33-171127F45215}"/>
              </a:ext>
            </a:extLst>
          </p:cNvPr>
          <p:cNvSpPr txBox="1"/>
          <p:nvPr/>
        </p:nvSpPr>
        <p:spPr>
          <a:xfrm>
            <a:off x="414563" y="5324040"/>
            <a:ext cx="8729437" cy="738664"/>
          </a:xfrm>
          <a:prstGeom prst="rect">
            <a:avLst/>
          </a:prstGeom>
          <a:noFill/>
        </p:spPr>
        <p:txBody>
          <a:bodyPr wrap="square">
            <a:spAutoFit/>
          </a:bodyPr>
          <a:lstStyle/>
          <a:p>
            <a:pPr algn="ctr"/>
            <a:r>
              <a:rPr lang="es-ES" sz="1400" i="1" dirty="0"/>
              <a:t>¿Cuán probable estima usted que es recibir una multa por exceso de velocidad? * Tramo etario * Conducción motocicletas</a:t>
            </a:r>
            <a:br>
              <a:rPr lang="es-ES" sz="1400" i="1" dirty="0"/>
            </a:br>
            <a:endParaRPr lang="es-CL" sz="1400" dirty="0"/>
          </a:p>
        </p:txBody>
      </p:sp>
      <p:sp>
        <p:nvSpPr>
          <p:cNvPr id="10" name="CuadroTexto 9">
            <a:extLst>
              <a:ext uri="{FF2B5EF4-FFF2-40B4-BE49-F238E27FC236}">
                <a16:creationId xmlns:a16="http://schemas.microsoft.com/office/drawing/2014/main" id="{D2D4F871-C15F-35D1-8AF9-2965FD782A2E}"/>
              </a:ext>
            </a:extLst>
          </p:cNvPr>
          <p:cNvSpPr txBox="1"/>
          <p:nvPr/>
        </p:nvSpPr>
        <p:spPr>
          <a:xfrm>
            <a:off x="2467596" y="5847260"/>
            <a:ext cx="4623370" cy="307777"/>
          </a:xfrm>
          <a:prstGeom prst="rect">
            <a:avLst/>
          </a:prstGeom>
          <a:noFill/>
        </p:spPr>
        <p:txBody>
          <a:bodyPr wrap="square">
            <a:spAutoFit/>
          </a:bodyPr>
          <a:lstStyle/>
          <a:p>
            <a:pPr algn="ctr"/>
            <a:r>
              <a:rPr lang="es-CL" sz="1400" b="0" i="0" dirty="0">
                <a:solidFill>
                  <a:srgbClr val="201F1E"/>
                </a:solidFill>
                <a:effectLst/>
              </a:rPr>
              <a:t>Muestra n=1083</a:t>
            </a:r>
            <a:endParaRPr lang="es-CL" sz="1400" dirty="0"/>
          </a:p>
        </p:txBody>
      </p:sp>
      <p:pic>
        <p:nvPicPr>
          <p:cNvPr id="11" name="Imagen 10">
            <a:extLst>
              <a:ext uri="{FF2B5EF4-FFF2-40B4-BE49-F238E27FC236}">
                <a16:creationId xmlns:a16="http://schemas.microsoft.com/office/drawing/2014/main" id="{86F527C9-9D5E-BF3B-F4A8-83BE0571FD72}"/>
              </a:ext>
            </a:extLst>
          </p:cNvPr>
          <p:cNvPicPr>
            <a:picLocks noChangeAspect="1"/>
          </p:cNvPicPr>
          <p:nvPr/>
        </p:nvPicPr>
        <p:blipFill>
          <a:blip r:embed="rId3"/>
          <a:stretch>
            <a:fillRect/>
          </a:stretch>
        </p:blipFill>
        <p:spPr>
          <a:xfrm>
            <a:off x="2062715" y="4701801"/>
            <a:ext cx="443943" cy="182334"/>
          </a:xfrm>
          <a:prstGeom prst="rect">
            <a:avLst/>
          </a:prstGeom>
        </p:spPr>
      </p:pic>
      <p:pic>
        <p:nvPicPr>
          <p:cNvPr id="12" name="Imagen 11">
            <a:extLst>
              <a:ext uri="{FF2B5EF4-FFF2-40B4-BE49-F238E27FC236}">
                <a16:creationId xmlns:a16="http://schemas.microsoft.com/office/drawing/2014/main" id="{BB99F5A4-3379-CEF6-D3BC-4B7E24B4309F}"/>
              </a:ext>
            </a:extLst>
          </p:cNvPr>
          <p:cNvPicPr>
            <a:picLocks noChangeAspect="1"/>
          </p:cNvPicPr>
          <p:nvPr/>
        </p:nvPicPr>
        <p:blipFill>
          <a:blip r:embed="rId4"/>
          <a:stretch>
            <a:fillRect/>
          </a:stretch>
        </p:blipFill>
        <p:spPr>
          <a:xfrm>
            <a:off x="2381490" y="4757195"/>
            <a:ext cx="441529" cy="126940"/>
          </a:xfrm>
          <a:prstGeom prst="rect">
            <a:avLst/>
          </a:prstGeom>
        </p:spPr>
      </p:pic>
      <p:pic>
        <p:nvPicPr>
          <p:cNvPr id="13" name="Imagen 12">
            <a:extLst>
              <a:ext uri="{FF2B5EF4-FFF2-40B4-BE49-F238E27FC236}">
                <a16:creationId xmlns:a16="http://schemas.microsoft.com/office/drawing/2014/main" id="{5717DFAE-9AD7-6A1A-C8A1-0245932B5C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0186" y="4311650"/>
            <a:ext cx="131971" cy="145167"/>
          </a:xfrm>
          <a:prstGeom prst="rect">
            <a:avLst/>
          </a:prstGeom>
        </p:spPr>
      </p:pic>
      <p:pic>
        <p:nvPicPr>
          <p:cNvPr id="15" name="Imagen 14">
            <a:extLst>
              <a:ext uri="{FF2B5EF4-FFF2-40B4-BE49-F238E27FC236}">
                <a16:creationId xmlns:a16="http://schemas.microsoft.com/office/drawing/2014/main" id="{8E27A6FE-C65A-5A8A-DEA8-EFA14CA1BF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7786" y="2609850"/>
            <a:ext cx="131971" cy="145167"/>
          </a:xfrm>
          <a:prstGeom prst="rect">
            <a:avLst/>
          </a:prstGeom>
        </p:spPr>
      </p:pic>
      <p:sp>
        <p:nvSpPr>
          <p:cNvPr id="16" name="CuadroTexto 15">
            <a:extLst>
              <a:ext uri="{FF2B5EF4-FFF2-40B4-BE49-F238E27FC236}">
                <a16:creationId xmlns:a16="http://schemas.microsoft.com/office/drawing/2014/main" id="{7EE5158C-478B-D024-4FEA-35F36112BDBC}"/>
              </a:ext>
            </a:extLst>
          </p:cNvPr>
          <p:cNvSpPr txBox="1"/>
          <p:nvPr/>
        </p:nvSpPr>
        <p:spPr>
          <a:xfrm>
            <a:off x="2793936" y="6331518"/>
            <a:ext cx="4623370" cy="307777"/>
          </a:xfrm>
          <a:prstGeom prst="rect">
            <a:avLst/>
          </a:prstGeom>
          <a:noFill/>
        </p:spPr>
        <p:txBody>
          <a:bodyPr wrap="square">
            <a:spAutoFit/>
          </a:bodyPr>
          <a:lstStyle/>
          <a:p>
            <a:r>
              <a:rPr lang="es-CL" sz="1400" b="0" i="0" dirty="0">
                <a:solidFill>
                  <a:srgbClr val="201F1E"/>
                </a:solidFill>
                <a:effectLst/>
              </a:rPr>
              <a:t>*Diferencias significativas a un 95% de confianza</a:t>
            </a:r>
          </a:p>
        </p:txBody>
      </p:sp>
      <p:sp>
        <p:nvSpPr>
          <p:cNvPr id="18" name="Marcador de número de diapositiva 17">
            <a:extLst>
              <a:ext uri="{FF2B5EF4-FFF2-40B4-BE49-F238E27FC236}">
                <a16:creationId xmlns:a16="http://schemas.microsoft.com/office/drawing/2014/main" id="{D09EA51F-1B35-8C89-4E19-68B003D31A4D}"/>
              </a:ext>
            </a:extLst>
          </p:cNvPr>
          <p:cNvSpPr>
            <a:spLocks noGrp="1"/>
          </p:cNvSpPr>
          <p:nvPr>
            <p:ph type="sldNum" sz="quarter" idx="12"/>
          </p:nvPr>
        </p:nvSpPr>
        <p:spPr/>
        <p:txBody>
          <a:bodyPr/>
          <a:lstStyle/>
          <a:p>
            <a:fld id="{971615F9-C4C2-4477-B1D4-5259C923AF72}" type="slidenum">
              <a:rPr lang="es-CL" smtClean="0"/>
              <a:t>48</a:t>
            </a:fld>
            <a:endParaRPr lang="es-CL"/>
          </a:p>
        </p:txBody>
      </p:sp>
      <p:pic>
        <p:nvPicPr>
          <p:cNvPr id="20" name="Imagen 19">
            <a:extLst>
              <a:ext uri="{FF2B5EF4-FFF2-40B4-BE49-F238E27FC236}">
                <a16:creationId xmlns:a16="http://schemas.microsoft.com/office/drawing/2014/main" id="{06EF1902-7D5D-3232-094F-3F3F8E2ED33E}"/>
              </a:ext>
            </a:extLst>
          </p:cNvPr>
          <p:cNvPicPr>
            <a:picLocks noChangeAspect="1"/>
          </p:cNvPicPr>
          <p:nvPr/>
        </p:nvPicPr>
        <p:blipFill>
          <a:blip r:embed="rId6"/>
          <a:stretch>
            <a:fillRect/>
          </a:stretch>
        </p:blipFill>
        <p:spPr>
          <a:xfrm>
            <a:off x="6803985" y="5846692"/>
            <a:ext cx="1416472" cy="1019317"/>
          </a:xfrm>
          <a:prstGeom prst="rect">
            <a:avLst/>
          </a:prstGeom>
        </p:spPr>
      </p:pic>
      <p:pic>
        <p:nvPicPr>
          <p:cNvPr id="21" name="Imagen 20">
            <a:extLst>
              <a:ext uri="{FF2B5EF4-FFF2-40B4-BE49-F238E27FC236}">
                <a16:creationId xmlns:a16="http://schemas.microsoft.com/office/drawing/2014/main" id="{306180A4-B531-AC0F-EC9E-089960057A4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634" y="6538913"/>
            <a:ext cx="1819275" cy="238125"/>
          </a:xfrm>
          <a:prstGeom prst="rect">
            <a:avLst/>
          </a:prstGeom>
        </p:spPr>
      </p:pic>
      <p:pic>
        <p:nvPicPr>
          <p:cNvPr id="23" name="Imagen 22" descr="Gráfico, Gráfico en cascada&#10;&#10;Descripción generada automáticamente">
            <a:extLst>
              <a:ext uri="{FF2B5EF4-FFF2-40B4-BE49-F238E27FC236}">
                <a16:creationId xmlns:a16="http://schemas.microsoft.com/office/drawing/2014/main" id="{5F6E2FA7-1C6A-CE3A-C249-F60B0223CD5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81883" y="1652042"/>
            <a:ext cx="4853822" cy="3640752"/>
          </a:xfrm>
          <a:prstGeom prst="rect">
            <a:avLst/>
          </a:prstGeom>
        </p:spPr>
      </p:pic>
      <p:pic>
        <p:nvPicPr>
          <p:cNvPr id="25" name="Imagen 24" descr="Gráfico&#10;&#10;Descripción generada automáticamente">
            <a:extLst>
              <a:ext uri="{FF2B5EF4-FFF2-40B4-BE49-F238E27FC236}">
                <a16:creationId xmlns:a16="http://schemas.microsoft.com/office/drawing/2014/main" id="{14322A54-91D7-FA5A-1080-1063A02F6E5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014" y="2142558"/>
            <a:ext cx="4199869" cy="3150236"/>
          </a:xfrm>
          <a:prstGeom prst="rect">
            <a:avLst/>
          </a:prstGeom>
        </p:spPr>
      </p:pic>
      <p:pic>
        <p:nvPicPr>
          <p:cNvPr id="27" name="Imagen 26">
            <a:extLst>
              <a:ext uri="{FF2B5EF4-FFF2-40B4-BE49-F238E27FC236}">
                <a16:creationId xmlns:a16="http://schemas.microsoft.com/office/drawing/2014/main" id="{468872FB-29FB-F2DE-558C-26A99897F0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3824" y="4442543"/>
            <a:ext cx="190527" cy="209579"/>
          </a:xfrm>
          <a:prstGeom prst="rect">
            <a:avLst/>
          </a:prstGeom>
        </p:spPr>
      </p:pic>
      <p:pic>
        <p:nvPicPr>
          <p:cNvPr id="29" name="Imagen 28">
            <a:extLst>
              <a:ext uri="{FF2B5EF4-FFF2-40B4-BE49-F238E27FC236}">
                <a16:creationId xmlns:a16="http://schemas.microsoft.com/office/drawing/2014/main" id="{ACE8E8C8-5164-EF95-55E3-C66F6C8EC7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3244" y="2481739"/>
            <a:ext cx="190527" cy="209579"/>
          </a:xfrm>
          <a:prstGeom prst="rect">
            <a:avLst/>
          </a:prstGeom>
        </p:spPr>
      </p:pic>
      <p:pic>
        <p:nvPicPr>
          <p:cNvPr id="31" name="Imagen 30">
            <a:extLst>
              <a:ext uri="{FF2B5EF4-FFF2-40B4-BE49-F238E27FC236}">
                <a16:creationId xmlns:a16="http://schemas.microsoft.com/office/drawing/2014/main" id="{905D36D1-B2E7-46A5-D86B-8D65B13884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6779" y="4037442"/>
            <a:ext cx="190527" cy="209579"/>
          </a:xfrm>
          <a:prstGeom prst="rect">
            <a:avLst/>
          </a:prstGeom>
        </p:spPr>
      </p:pic>
    </p:spTree>
    <p:extLst>
      <p:ext uri="{BB962C8B-B14F-4D97-AF65-F5344CB8AC3E}">
        <p14:creationId xmlns:p14="http://schemas.microsoft.com/office/powerpoint/2010/main" val="25746936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0"/>
            <a:ext cx="9144000" cy="87376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70000"/>
              </a:lnSpc>
            </a:pPr>
            <a:r>
              <a:rPr lang="es-ES" sz="2400" b="1" dirty="0">
                <a:solidFill>
                  <a:schemeClr val="accent4"/>
                </a:solidFill>
                <a:cs typeface="Calibri"/>
              </a:rPr>
              <a:t>3. RESULTADOS</a:t>
            </a:r>
            <a:endParaRPr lang="es-ES" sz="2100" b="1" dirty="0">
              <a:solidFill>
                <a:schemeClr val="accent4"/>
              </a:solidFill>
              <a:latin typeface="Helvetica"/>
              <a:cs typeface="Helvetica"/>
            </a:endParaRPr>
          </a:p>
        </p:txBody>
      </p:sp>
      <p:sp>
        <p:nvSpPr>
          <p:cNvPr id="5" name="CuadroTexto 4">
            <a:extLst>
              <a:ext uri="{FF2B5EF4-FFF2-40B4-BE49-F238E27FC236}">
                <a16:creationId xmlns:a16="http://schemas.microsoft.com/office/drawing/2014/main" id="{305D8159-B9D8-F045-AFA5-8F8326FB0754}"/>
              </a:ext>
            </a:extLst>
          </p:cNvPr>
          <p:cNvSpPr txBox="1"/>
          <p:nvPr/>
        </p:nvSpPr>
        <p:spPr>
          <a:xfrm>
            <a:off x="277402" y="576884"/>
            <a:ext cx="7548161" cy="296876"/>
          </a:xfrm>
          <a:prstGeom prst="rect">
            <a:avLst/>
          </a:prstGeom>
          <a:noFill/>
        </p:spPr>
        <p:txBody>
          <a:bodyPr wrap="square">
            <a:spAutoFit/>
          </a:bodyPr>
          <a:lstStyle/>
          <a:p>
            <a:pPr>
              <a:lnSpc>
                <a:spcPct val="70000"/>
              </a:lnSpc>
            </a:pPr>
            <a:r>
              <a:rPr lang="es-ES" sz="1800" b="1" dirty="0">
                <a:solidFill>
                  <a:schemeClr val="accent4"/>
                </a:solidFill>
                <a:cs typeface="Calibri"/>
              </a:rPr>
              <a:t>Conductas de riesgo </a:t>
            </a:r>
            <a:r>
              <a:rPr lang="es-ES" b="1" dirty="0">
                <a:solidFill>
                  <a:schemeClr val="accent4"/>
                </a:solidFill>
                <a:cs typeface="Calibri"/>
              </a:rPr>
              <a:t>- Conclusiones</a:t>
            </a:r>
            <a:endParaRPr lang="es-ES" sz="1800" b="1" dirty="0">
              <a:solidFill>
                <a:schemeClr val="accent4"/>
              </a:solidFill>
              <a:latin typeface="Helvetica"/>
              <a:cs typeface="Helvetica"/>
            </a:endParaRPr>
          </a:p>
        </p:txBody>
      </p:sp>
      <p:pic>
        <p:nvPicPr>
          <p:cNvPr id="11" name="Imagen 10">
            <a:extLst>
              <a:ext uri="{FF2B5EF4-FFF2-40B4-BE49-F238E27FC236}">
                <a16:creationId xmlns:a16="http://schemas.microsoft.com/office/drawing/2014/main" id="{86F527C9-9D5E-BF3B-F4A8-83BE0571FD72}"/>
              </a:ext>
            </a:extLst>
          </p:cNvPr>
          <p:cNvPicPr>
            <a:picLocks noChangeAspect="1"/>
          </p:cNvPicPr>
          <p:nvPr/>
        </p:nvPicPr>
        <p:blipFill>
          <a:blip r:embed="rId3"/>
          <a:stretch>
            <a:fillRect/>
          </a:stretch>
        </p:blipFill>
        <p:spPr>
          <a:xfrm>
            <a:off x="2062715" y="4701801"/>
            <a:ext cx="443943" cy="182334"/>
          </a:xfrm>
          <a:prstGeom prst="rect">
            <a:avLst/>
          </a:prstGeom>
        </p:spPr>
      </p:pic>
      <p:sp>
        <p:nvSpPr>
          <p:cNvPr id="2" name="Marcador de número de diapositiva 1">
            <a:extLst>
              <a:ext uri="{FF2B5EF4-FFF2-40B4-BE49-F238E27FC236}">
                <a16:creationId xmlns:a16="http://schemas.microsoft.com/office/drawing/2014/main" id="{C568695A-BAF7-42A8-FF90-86A4204D2F74}"/>
              </a:ext>
            </a:extLst>
          </p:cNvPr>
          <p:cNvSpPr>
            <a:spLocks noGrp="1"/>
          </p:cNvSpPr>
          <p:nvPr>
            <p:ph type="sldNum" sz="quarter" idx="12"/>
          </p:nvPr>
        </p:nvSpPr>
        <p:spPr/>
        <p:txBody>
          <a:bodyPr/>
          <a:lstStyle/>
          <a:p>
            <a:fld id="{971615F9-C4C2-4477-B1D4-5259C923AF72}" type="slidenum">
              <a:rPr lang="es-CL" smtClean="0"/>
              <a:t>49</a:t>
            </a:fld>
            <a:endParaRPr lang="es-CL"/>
          </a:p>
        </p:txBody>
      </p:sp>
      <p:pic>
        <p:nvPicPr>
          <p:cNvPr id="3" name="Imagen 2">
            <a:extLst>
              <a:ext uri="{FF2B5EF4-FFF2-40B4-BE49-F238E27FC236}">
                <a16:creationId xmlns:a16="http://schemas.microsoft.com/office/drawing/2014/main" id="{E571040E-A77B-FA93-C85E-6A1F0F5CF211}"/>
              </a:ext>
            </a:extLst>
          </p:cNvPr>
          <p:cNvPicPr>
            <a:picLocks noChangeAspect="1"/>
          </p:cNvPicPr>
          <p:nvPr/>
        </p:nvPicPr>
        <p:blipFill>
          <a:blip r:embed="rId4"/>
          <a:stretch>
            <a:fillRect/>
          </a:stretch>
        </p:blipFill>
        <p:spPr>
          <a:xfrm>
            <a:off x="6803984" y="5846692"/>
            <a:ext cx="1476581" cy="1019317"/>
          </a:xfrm>
          <a:prstGeom prst="rect">
            <a:avLst/>
          </a:prstGeom>
        </p:spPr>
      </p:pic>
      <p:pic>
        <p:nvPicPr>
          <p:cNvPr id="8" name="Imagen 7">
            <a:extLst>
              <a:ext uri="{FF2B5EF4-FFF2-40B4-BE49-F238E27FC236}">
                <a16:creationId xmlns:a16="http://schemas.microsoft.com/office/drawing/2014/main" id="{F793909E-E5D5-5208-855B-EA1DFE02D2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634" y="6538913"/>
            <a:ext cx="1819275" cy="238125"/>
          </a:xfrm>
          <a:prstGeom prst="rect">
            <a:avLst/>
          </a:prstGeom>
        </p:spPr>
      </p:pic>
      <p:sp>
        <p:nvSpPr>
          <p:cNvPr id="4" name="CuadroTexto 3">
            <a:extLst>
              <a:ext uri="{FF2B5EF4-FFF2-40B4-BE49-F238E27FC236}">
                <a16:creationId xmlns:a16="http://schemas.microsoft.com/office/drawing/2014/main" id="{0AEA483C-01BA-F9B0-184A-A38763A20A50}"/>
              </a:ext>
            </a:extLst>
          </p:cNvPr>
          <p:cNvSpPr txBox="1"/>
          <p:nvPr/>
        </p:nvSpPr>
        <p:spPr>
          <a:xfrm>
            <a:off x="360293" y="1746862"/>
            <a:ext cx="8423414" cy="5355312"/>
          </a:xfrm>
          <a:prstGeom prst="rect">
            <a:avLst/>
          </a:prstGeom>
          <a:noFill/>
        </p:spPr>
        <p:txBody>
          <a:bodyPr wrap="square">
            <a:spAutoFit/>
          </a:bodyPr>
          <a:lstStyle/>
          <a:p>
            <a:pPr marL="285750" indent="-285750" algn="just">
              <a:buFont typeface="Arial" panose="020B0604020202020204" pitchFamily="34" charset="0"/>
              <a:buChar char="•"/>
            </a:pPr>
            <a:r>
              <a:rPr lang="es-CL" dirty="0"/>
              <a:t>Si bien sólo un 25,1% de quienes se mueven en vehículos motorizados han sido multados, un 69,4% cree haber superado el límite de velocidad</a:t>
            </a:r>
          </a:p>
          <a:p>
            <a:pPr marL="285750" indent="-285750" algn="just">
              <a:buFont typeface="Arial" panose="020B0604020202020204" pitchFamily="34" charset="0"/>
              <a:buChar char="•"/>
            </a:pPr>
            <a:endParaRPr lang="es-CL" dirty="0"/>
          </a:p>
          <a:p>
            <a:pPr marL="285750" indent="-285750" algn="just">
              <a:buFont typeface="Arial" panose="020B0604020202020204" pitchFamily="34" charset="0"/>
              <a:buChar char="•"/>
            </a:pPr>
            <a:r>
              <a:rPr lang="es-CL" dirty="0"/>
              <a:t>Hombres afirman en mayor proporción haber recibido una multa por exceso de velocidad que mujeres; y a mayor tramo etario, en mayor proporción se declara haber recibido multa</a:t>
            </a:r>
          </a:p>
          <a:p>
            <a:pPr marL="285750" indent="-285750" algn="just">
              <a:buFont typeface="Arial" panose="020B0604020202020204" pitchFamily="34" charset="0"/>
              <a:buChar char="•"/>
            </a:pPr>
            <a:endParaRPr lang="es-CL" dirty="0"/>
          </a:p>
          <a:p>
            <a:pPr marL="285750" indent="-285750" algn="just">
              <a:buFont typeface="Arial" panose="020B0604020202020204" pitchFamily="34" charset="0"/>
              <a:buChar char="•"/>
            </a:pPr>
            <a:r>
              <a:rPr lang="es-CL" dirty="0"/>
              <a:t>Hombres creen en mayor proporción haber superado el límite de velocidad que mujeres. A mayor nivel educacional, mayor la proporción de personas que cree haber superado el límite de velocidad</a:t>
            </a:r>
          </a:p>
          <a:p>
            <a:pPr marL="285750" indent="-285750" algn="just">
              <a:buFont typeface="Arial" panose="020B0604020202020204" pitchFamily="34" charset="0"/>
              <a:buChar char="•"/>
            </a:pPr>
            <a:endParaRPr lang="es-CL" dirty="0"/>
          </a:p>
          <a:p>
            <a:pPr marL="285750" indent="-285750" algn="just">
              <a:buFont typeface="Arial" panose="020B0604020202020204" pitchFamily="34" charset="0"/>
              <a:buChar char="•"/>
            </a:pPr>
            <a:r>
              <a:rPr lang="es-CL" dirty="0"/>
              <a:t>Personas de 55 años o más estiman en mayor proporción que es probable recibir una multa por exceso de velocidad, lo mismo ocurre con conductores de motos</a:t>
            </a:r>
          </a:p>
          <a:p>
            <a:pPr marL="285750" indent="-285750" algn="just">
              <a:buFont typeface="Arial" panose="020B0604020202020204" pitchFamily="34" charset="0"/>
              <a:buChar char="•"/>
            </a:pPr>
            <a:endParaRPr lang="es-CL" dirty="0"/>
          </a:p>
          <a:p>
            <a:pPr marL="285750" indent="-285750" algn="just">
              <a:buFont typeface="Arial" panose="020B0604020202020204" pitchFamily="34" charset="0"/>
              <a:buChar char="•"/>
            </a:pPr>
            <a:endParaRPr lang="es-CL" dirty="0"/>
          </a:p>
          <a:p>
            <a:pPr marL="285750" indent="-285750" algn="just">
              <a:buFont typeface="Arial" panose="020B0604020202020204" pitchFamily="34" charset="0"/>
              <a:buChar char="•"/>
            </a:pPr>
            <a:endParaRPr lang="es-CL" dirty="0"/>
          </a:p>
          <a:p>
            <a:pPr marL="285750" indent="-285750" algn="just">
              <a:buFont typeface="Arial" panose="020B0604020202020204" pitchFamily="34" charset="0"/>
              <a:buChar char="•"/>
            </a:pPr>
            <a:endParaRPr lang="es-CL" dirty="0"/>
          </a:p>
          <a:p>
            <a:pPr marL="285750" indent="-285750" algn="just">
              <a:buFont typeface="Arial" panose="020B0604020202020204" pitchFamily="34" charset="0"/>
              <a:buChar char="•"/>
            </a:pPr>
            <a:endParaRPr lang="es-CL" dirty="0"/>
          </a:p>
          <a:p>
            <a:pPr marL="285750" indent="-285750" algn="just">
              <a:buFont typeface="Arial" panose="020B0604020202020204" pitchFamily="34" charset="0"/>
              <a:buChar char="•"/>
            </a:pPr>
            <a:endParaRPr lang="es-CL" dirty="0"/>
          </a:p>
        </p:txBody>
      </p:sp>
    </p:spTree>
    <p:extLst>
      <p:ext uri="{BB962C8B-B14F-4D97-AF65-F5344CB8AC3E}">
        <p14:creationId xmlns:p14="http://schemas.microsoft.com/office/powerpoint/2010/main" val="1690927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0"/>
            <a:ext cx="9144000" cy="87376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70000"/>
              </a:lnSpc>
            </a:pPr>
            <a:r>
              <a:rPr lang="es-ES" sz="2400" b="1" dirty="0">
                <a:solidFill>
                  <a:schemeClr val="accent4"/>
                </a:solidFill>
                <a:cs typeface="Calibri"/>
              </a:rPr>
              <a:t>3. RESULTADOS</a:t>
            </a:r>
            <a:endParaRPr lang="es-ES" sz="2100" b="1" dirty="0">
              <a:solidFill>
                <a:schemeClr val="accent4"/>
              </a:solidFill>
              <a:latin typeface="Helvetica"/>
              <a:cs typeface="Helvetica"/>
            </a:endParaRPr>
          </a:p>
        </p:txBody>
      </p:sp>
      <p:sp>
        <p:nvSpPr>
          <p:cNvPr id="5" name="CuadroTexto 4">
            <a:extLst>
              <a:ext uri="{FF2B5EF4-FFF2-40B4-BE49-F238E27FC236}">
                <a16:creationId xmlns:a16="http://schemas.microsoft.com/office/drawing/2014/main" id="{305D8159-B9D8-F045-AFA5-8F8326FB0754}"/>
              </a:ext>
            </a:extLst>
          </p:cNvPr>
          <p:cNvSpPr txBox="1"/>
          <p:nvPr/>
        </p:nvSpPr>
        <p:spPr>
          <a:xfrm>
            <a:off x="277403" y="576884"/>
            <a:ext cx="4623370" cy="296876"/>
          </a:xfrm>
          <a:prstGeom prst="rect">
            <a:avLst/>
          </a:prstGeom>
          <a:noFill/>
        </p:spPr>
        <p:txBody>
          <a:bodyPr wrap="square">
            <a:spAutoFit/>
          </a:bodyPr>
          <a:lstStyle/>
          <a:p>
            <a:pPr>
              <a:lnSpc>
                <a:spcPct val="70000"/>
              </a:lnSpc>
            </a:pPr>
            <a:r>
              <a:rPr lang="es-ES" sz="1800" b="1" dirty="0">
                <a:solidFill>
                  <a:schemeClr val="accent4"/>
                </a:solidFill>
                <a:cs typeface="Calibri"/>
              </a:rPr>
              <a:t>Sociodemográficos</a:t>
            </a:r>
            <a:endParaRPr lang="es-ES" sz="1800" b="1" dirty="0">
              <a:solidFill>
                <a:schemeClr val="accent4"/>
              </a:solidFill>
              <a:latin typeface="Helvetica"/>
              <a:cs typeface="Helvetica"/>
            </a:endParaRPr>
          </a:p>
        </p:txBody>
      </p:sp>
      <p:sp>
        <p:nvSpPr>
          <p:cNvPr id="14" name="CuadroTexto 13">
            <a:extLst>
              <a:ext uri="{FF2B5EF4-FFF2-40B4-BE49-F238E27FC236}">
                <a16:creationId xmlns:a16="http://schemas.microsoft.com/office/drawing/2014/main" id="{DD18F1E8-7824-6310-06FC-1E124135B7D1}"/>
              </a:ext>
            </a:extLst>
          </p:cNvPr>
          <p:cNvSpPr txBox="1"/>
          <p:nvPr/>
        </p:nvSpPr>
        <p:spPr>
          <a:xfrm>
            <a:off x="800255" y="5220759"/>
            <a:ext cx="2219217" cy="307777"/>
          </a:xfrm>
          <a:prstGeom prst="rect">
            <a:avLst/>
          </a:prstGeom>
          <a:noFill/>
        </p:spPr>
        <p:txBody>
          <a:bodyPr wrap="square">
            <a:spAutoFit/>
          </a:bodyPr>
          <a:lstStyle/>
          <a:p>
            <a:r>
              <a:rPr lang="es-CL" sz="1400" b="0" i="0" dirty="0">
                <a:solidFill>
                  <a:srgbClr val="201F1E"/>
                </a:solidFill>
                <a:effectLst/>
              </a:rPr>
              <a:t>Total muestra, n= 1.101</a:t>
            </a:r>
            <a:endParaRPr lang="es-CL" sz="1400" dirty="0"/>
          </a:p>
        </p:txBody>
      </p:sp>
      <p:sp>
        <p:nvSpPr>
          <p:cNvPr id="15" name="CuadroTexto 14">
            <a:extLst>
              <a:ext uri="{FF2B5EF4-FFF2-40B4-BE49-F238E27FC236}">
                <a16:creationId xmlns:a16="http://schemas.microsoft.com/office/drawing/2014/main" id="{84912481-DA69-1C31-BF8D-DC14B3DC758B}"/>
              </a:ext>
            </a:extLst>
          </p:cNvPr>
          <p:cNvSpPr txBox="1"/>
          <p:nvPr/>
        </p:nvSpPr>
        <p:spPr>
          <a:xfrm>
            <a:off x="6289973" y="5220759"/>
            <a:ext cx="4623370" cy="307777"/>
          </a:xfrm>
          <a:prstGeom prst="rect">
            <a:avLst/>
          </a:prstGeom>
          <a:noFill/>
        </p:spPr>
        <p:txBody>
          <a:bodyPr wrap="square">
            <a:spAutoFit/>
          </a:bodyPr>
          <a:lstStyle/>
          <a:p>
            <a:r>
              <a:rPr lang="es-CL" sz="1400" b="0" i="0" dirty="0">
                <a:solidFill>
                  <a:srgbClr val="201F1E"/>
                </a:solidFill>
                <a:effectLst/>
              </a:rPr>
              <a:t>Total muestra, n= 1.101</a:t>
            </a:r>
            <a:endParaRPr lang="es-CL" sz="1400" dirty="0"/>
          </a:p>
        </p:txBody>
      </p:sp>
      <p:sp>
        <p:nvSpPr>
          <p:cNvPr id="17" name="CuadroTexto 16">
            <a:extLst>
              <a:ext uri="{FF2B5EF4-FFF2-40B4-BE49-F238E27FC236}">
                <a16:creationId xmlns:a16="http://schemas.microsoft.com/office/drawing/2014/main" id="{38A27869-9BCC-00AD-3A33-171127F45215}"/>
              </a:ext>
            </a:extLst>
          </p:cNvPr>
          <p:cNvSpPr txBox="1"/>
          <p:nvPr/>
        </p:nvSpPr>
        <p:spPr>
          <a:xfrm>
            <a:off x="277403" y="4879770"/>
            <a:ext cx="5044610" cy="307777"/>
          </a:xfrm>
          <a:prstGeom prst="rect">
            <a:avLst/>
          </a:prstGeom>
          <a:noFill/>
        </p:spPr>
        <p:txBody>
          <a:bodyPr wrap="square">
            <a:spAutoFit/>
          </a:bodyPr>
          <a:lstStyle/>
          <a:p>
            <a:r>
              <a:rPr lang="es-ES" sz="1400" i="1" dirty="0">
                <a:effectLst/>
                <a:ea typeface="Times New Roman" panose="02020603050405020304" pitchFamily="18" charset="0"/>
              </a:rPr>
              <a:t>¿Me podría decir cuál fue su sexo al nacer? </a:t>
            </a:r>
            <a:endParaRPr lang="es-CL" sz="1400" i="1" dirty="0"/>
          </a:p>
        </p:txBody>
      </p:sp>
      <p:sp>
        <p:nvSpPr>
          <p:cNvPr id="19" name="CuadroTexto 18">
            <a:extLst>
              <a:ext uri="{FF2B5EF4-FFF2-40B4-BE49-F238E27FC236}">
                <a16:creationId xmlns:a16="http://schemas.microsoft.com/office/drawing/2014/main" id="{18FA9DCD-9CE4-7D87-6F52-BA06405C847E}"/>
              </a:ext>
            </a:extLst>
          </p:cNvPr>
          <p:cNvSpPr txBox="1"/>
          <p:nvPr/>
        </p:nvSpPr>
        <p:spPr>
          <a:xfrm>
            <a:off x="5322013" y="4798556"/>
            <a:ext cx="3821987" cy="523220"/>
          </a:xfrm>
          <a:prstGeom prst="rect">
            <a:avLst/>
          </a:prstGeom>
          <a:noFill/>
        </p:spPr>
        <p:txBody>
          <a:bodyPr wrap="square">
            <a:spAutoFit/>
          </a:bodyPr>
          <a:lstStyle/>
          <a:p>
            <a:pPr algn="ctr"/>
            <a:r>
              <a:rPr lang="es-ES" sz="1400" i="1" dirty="0">
                <a:effectLst/>
                <a:ea typeface="Times New Roman" panose="02020603050405020304" pitchFamily="18" charset="0"/>
              </a:rPr>
              <a:t>Para fines estadísticos, ¿me podría decir cuál es su edad? </a:t>
            </a:r>
            <a:endParaRPr lang="es-CL" sz="1400" i="1" dirty="0"/>
          </a:p>
        </p:txBody>
      </p:sp>
      <p:sp>
        <p:nvSpPr>
          <p:cNvPr id="2" name="Marcador de número de diapositiva 1">
            <a:extLst>
              <a:ext uri="{FF2B5EF4-FFF2-40B4-BE49-F238E27FC236}">
                <a16:creationId xmlns:a16="http://schemas.microsoft.com/office/drawing/2014/main" id="{F76922FB-137E-DC0C-A819-F0F012C70B11}"/>
              </a:ext>
            </a:extLst>
          </p:cNvPr>
          <p:cNvSpPr>
            <a:spLocks noGrp="1"/>
          </p:cNvSpPr>
          <p:nvPr>
            <p:ph type="sldNum" sz="quarter" idx="12"/>
          </p:nvPr>
        </p:nvSpPr>
        <p:spPr/>
        <p:txBody>
          <a:bodyPr/>
          <a:lstStyle/>
          <a:p>
            <a:fld id="{971615F9-C4C2-4477-B1D4-5259C923AF72}" type="slidenum">
              <a:rPr lang="es-CL" smtClean="0"/>
              <a:t>5</a:t>
            </a:fld>
            <a:endParaRPr lang="es-CL"/>
          </a:p>
        </p:txBody>
      </p:sp>
      <p:pic>
        <p:nvPicPr>
          <p:cNvPr id="6" name="Imagen 5">
            <a:extLst>
              <a:ext uri="{FF2B5EF4-FFF2-40B4-BE49-F238E27FC236}">
                <a16:creationId xmlns:a16="http://schemas.microsoft.com/office/drawing/2014/main" id="{DAE1C8C5-9ECD-F043-554C-1F3E6448E7C4}"/>
              </a:ext>
            </a:extLst>
          </p:cNvPr>
          <p:cNvPicPr>
            <a:picLocks noChangeAspect="1"/>
          </p:cNvPicPr>
          <p:nvPr/>
        </p:nvPicPr>
        <p:blipFill>
          <a:blip r:embed="rId3"/>
          <a:stretch>
            <a:fillRect/>
          </a:stretch>
        </p:blipFill>
        <p:spPr>
          <a:xfrm>
            <a:off x="6881709" y="5845421"/>
            <a:ext cx="1476581" cy="1019317"/>
          </a:xfrm>
          <a:prstGeom prst="rect">
            <a:avLst/>
          </a:prstGeom>
        </p:spPr>
      </p:pic>
      <p:pic>
        <p:nvPicPr>
          <p:cNvPr id="7" name="Imagen 6">
            <a:extLst>
              <a:ext uri="{FF2B5EF4-FFF2-40B4-BE49-F238E27FC236}">
                <a16:creationId xmlns:a16="http://schemas.microsoft.com/office/drawing/2014/main" id="{381E5276-8651-6027-D320-5E590D5968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634" y="6538913"/>
            <a:ext cx="1819275" cy="238125"/>
          </a:xfrm>
          <a:prstGeom prst="rect">
            <a:avLst/>
          </a:prstGeom>
        </p:spPr>
      </p:pic>
      <p:pic>
        <p:nvPicPr>
          <p:cNvPr id="8" name="Imagen 7" descr="Gráfico&#10;&#10;Descripción generada automáticamente">
            <a:extLst>
              <a:ext uri="{FF2B5EF4-FFF2-40B4-BE49-F238E27FC236}">
                <a16:creationId xmlns:a16="http://schemas.microsoft.com/office/drawing/2014/main" id="{CEDCDE49-F1D2-5DE6-FFAA-1A2CDBDEF6F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4452" t="12094" r="19743" b="12808"/>
          <a:stretch/>
        </p:blipFill>
        <p:spPr>
          <a:xfrm>
            <a:off x="277403" y="1884137"/>
            <a:ext cx="4017195" cy="2702103"/>
          </a:xfrm>
          <a:prstGeom prst="rect">
            <a:avLst/>
          </a:prstGeom>
        </p:spPr>
      </p:pic>
      <p:pic>
        <p:nvPicPr>
          <p:cNvPr id="11" name="Imagen 10" descr="Gráfico, Gráfico de barras&#10;&#10;Descripción generada automáticamente">
            <a:extLst>
              <a:ext uri="{FF2B5EF4-FFF2-40B4-BE49-F238E27FC236}">
                <a16:creationId xmlns:a16="http://schemas.microsoft.com/office/drawing/2014/main" id="{33D31062-0217-D2B3-AD17-23F9FDC6560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64549" y="1295963"/>
            <a:ext cx="4679451" cy="3598171"/>
          </a:xfrm>
          <a:prstGeom prst="rect">
            <a:avLst/>
          </a:prstGeom>
        </p:spPr>
      </p:pic>
    </p:spTree>
    <p:extLst>
      <p:ext uri="{BB962C8B-B14F-4D97-AF65-F5344CB8AC3E}">
        <p14:creationId xmlns:p14="http://schemas.microsoft.com/office/powerpoint/2010/main" val="35912122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0"/>
            <a:ext cx="9144000" cy="87376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70000"/>
              </a:lnSpc>
            </a:pPr>
            <a:r>
              <a:rPr lang="es-ES" sz="2400" b="1" dirty="0">
                <a:solidFill>
                  <a:schemeClr val="accent4"/>
                </a:solidFill>
                <a:cs typeface="Calibri"/>
              </a:rPr>
              <a:t>3. RESULTADOS</a:t>
            </a:r>
            <a:endParaRPr lang="es-ES" sz="2100" b="1" dirty="0">
              <a:solidFill>
                <a:schemeClr val="accent4"/>
              </a:solidFill>
              <a:latin typeface="Helvetica"/>
              <a:cs typeface="Helvetica"/>
            </a:endParaRPr>
          </a:p>
        </p:txBody>
      </p:sp>
      <p:sp>
        <p:nvSpPr>
          <p:cNvPr id="5" name="CuadroTexto 4">
            <a:extLst>
              <a:ext uri="{FF2B5EF4-FFF2-40B4-BE49-F238E27FC236}">
                <a16:creationId xmlns:a16="http://schemas.microsoft.com/office/drawing/2014/main" id="{305D8159-B9D8-F045-AFA5-8F8326FB0754}"/>
              </a:ext>
            </a:extLst>
          </p:cNvPr>
          <p:cNvSpPr txBox="1"/>
          <p:nvPr/>
        </p:nvSpPr>
        <p:spPr>
          <a:xfrm>
            <a:off x="277402" y="576884"/>
            <a:ext cx="7548161" cy="296876"/>
          </a:xfrm>
          <a:prstGeom prst="rect">
            <a:avLst/>
          </a:prstGeom>
          <a:noFill/>
        </p:spPr>
        <p:txBody>
          <a:bodyPr wrap="square">
            <a:spAutoFit/>
          </a:bodyPr>
          <a:lstStyle/>
          <a:p>
            <a:pPr>
              <a:lnSpc>
                <a:spcPct val="70000"/>
              </a:lnSpc>
            </a:pPr>
            <a:r>
              <a:rPr lang="es-ES" sz="1800" b="1" dirty="0">
                <a:solidFill>
                  <a:schemeClr val="accent4"/>
                </a:solidFill>
                <a:cs typeface="Calibri"/>
              </a:rPr>
              <a:t>Conductas de riesgo </a:t>
            </a:r>
            <a:r>
              <a:rPr lang="es-ES" b="1" dirty="0">
                <a:solidFill>
                  <a:schemeClr val="accent4"/>
                </a:solidFill>
                <a:cs typeface="Calibri"/>
              </a:rPr>
              <a:t>- Conclusiones</a:t>
            </a:r>
            <a:endParaRPr lang="es-ES" sz="1800" b="1" dirty="0">
              <a:solidFill>
                <a:schemeClr val="accent4"/>
              </a:solidFill>
              <a:latin typeface="Helvetica"/>
              <a:cs typeface="Helvetica"/>
            </a:endParaRPr>
          </a:p>
        </p:txBody>
      </p:sp>
      <p:pic>
        <p:nvPicPr>
          <p:cNvPr id="11" name="Imagen 10">
            <a:extLst>
              <a:ext uri="{FF2B5EF4-FFF2-40B4-BE49-F238E27FC236}">
                <a16:creationId xmlns:a16="http://schemas.microsoft.com/office/drawing/2014/main" id="{86F527C9-9D5E-BF3B-F4A8-83BE0571FD72}"/>
              </a:ext>
            </a:extLst>
          </p:cNvPr>
          <p:cNvPicPr>
            <a:picLocks noChangeAspect="1"/>
          </p:cNvPicPr>
          <p:nvPr/>
        </p:nvPicPr>
        <p:blipFill>
          <a:blip r:embed="rId3"/>
          <a:stretch>
            <a:fillRect/>
          </a:stretch>
        </p:blipFill>
        <p:spPr>
          <a:xfrm>
            <a:off x="2062715" y="4701801"/>
            <a:ext cx="443943" cy="182334"/>
          </a:xfrm>
          <a:prstGeom prst="rect">
            <a:avLst/>
          </a:prstGeom>
        </p:spPr>
      </p:pic>
      <p:sp>
        <p:nvSpPr>
          <p:cNvPr id="2" name="Marcador de número de diapositiva 1">
            <a:extLst>
              <a:ext uri="{FF2B5EF4-FFF2-40B4-BE49-F238E27FC236}">
                <a16:creationId xmlns:a16="http://schemas.microsoft.com/office/drawing/2014/main" id="{C568695A-BAF7-42A8-FF90-86A4204D2F74}"/>
              </a:ext>
            </a:extLst>
          </p:cNvPr>
          <p:cNvSpPr>
            <a:spLocks noGrp="1"/>
          </p:cNvSpPr>
          <p:nvPr>
            <p:ph type="sldNum" sz="quarter" idx="12"/>
          </p:nvPr>
        </p:nvSpPr>
        <p:spPr/>
        <p:txBody>
          <a:bodyPr/>
          <a:lstStyle/>
          <a:p>
            <a:fld id="{971615F9-C4C2-4477-B1D4-5259C923AF72}" type="slidenum">
              <a:rPr lang="es-CL" smtClean="0"/>
              <a:t>50</a:t>
            </a:fld>
            <a:endParaRPr lang="es-CL"/>
          </a:p>
        </p:txBody>
      </p:sp>
      <p:pic>
        <p:nvPicPr>
          <p:cNvPr id="3" name="Imagen 2">
            <a:extLst>
              <a:ext uri="{FF2B5EF4-FFF2-40B4-BE49-F238E27FC236}">
                <a16:creationId xmlns:a16="http://schemas.microsoft.com/office/drawing/2014/main" id="{E571040E-A77B-FA93-C85E-6A1F0F5CF211}"/>
              </a:ext>
            </a:extLst>
          </p:cNvPr>
          <p:cNvPicPr>
            <a:picLocks noChangeAspect="1"/>
          </p:cNvPicPr>
          <p:nvPr/>
        </p:nvPicPr>
        <p:blipFill>
          <a:blip r:embed="rId4"/>
          <a:stretch>
            <a:fillRect/>
          </a:stretch>
        </p:blipFill>
        <p:spPr>
          <a:xfrm>
            <a:off x="6803984" y="5846692"/>
            <a:ext cx="1476581" cy="1019317"/>
          </a:xfrm>
          <a:prstGeom prst="rect">
            <a:avLst/>
          </a:prstGeom>
        </p:spPr>
      </p:pic>
      <p:pic>
        <p:nvPicPr>
          <p:cNvPr id="8" name="Imagen 7">
            <a:extLst>
              <a:ext uri="{FF2B5EF4-FFF2-40B4-BE49-F238E27FC236}">
                <a16:creationId xmlns:a16="http://schemas.microsoft.com/office/drawing/2014/main" id="{F793909E-E5D5-5208-855B-EA1DFE02D2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634" y="6538913"/>
            <a:ext cx="1819275" cy="238125"/>
          </a:xfrm>
          <a:prstGeom prst="rect">
            <a:avLst/>
          </a:prstGeom>
        </p:spPr>
      </p:pic>
      <p:sp>
        <p:nvSpPr>
          <p:cNvPr id="4" name="CuadroTexto 3">
            <a:extLst>
              <a:ext uri="{FF2B5EF4-FFF2-40B4-BE49-F238E27FC236}">
                <a16:creationId xmlns:a16="http://schemas.microsoft.com/office/drawing/2014/main" id="{0AEA483C-01BA-F9B0-184A-A38763A20A50}"/>
              </a:ext>
            </a:extLst>
          </p:cNvPr>
          <p:cNvSpPr txBox="1"/>
          <p:nvPr/>
        </p:nvSpPr>
        <p:spPr>
          <a:xfrm>
            <a:off x="360293" y="1746862"/>
            <a:ext cx="8423414" cy="5078313"/>
          </a:xfrm>
          <a:prstGeom prst="rect">
            <a:avLst/>
          </a:prstGeom>
          <a:noFill/>
        </p:spPr>
        <p:txBody>
          <a:bodyPr wrap="square">
            <a:spAutoFit/>
          </a:bodyPr>
          <a:lstStyle/>
          <a:p>
            <a:pPr marL="285750" indent="-285750" algn="just">
              <a:buFont typeface="Arial" panose="020B0604020202020204" pitchFamily="34" charset="0"/>
              <a:buChar char="•"/>
            </a:pPr>
            <a:r>
              <a:rPr lang="es-CL" dirty="0"/>
              <a:t>Las personas con educación media completa o inferior declaran en menor proporción haber sufrido un accidente de tránsito; mientras que las personas con educación de posgrado lo declaran en mayor proporción</a:t>
            </a:r>
          </a:p>
          <a:p>
            <a:pPr marL="285750" indent="-285750" algn="just">
              <a:buFont typeface="Arial" panose="020B0604020202020204" pitchFamily="34" charset="0"/>
              <a:buChar char="•"/>
            </a:pPr>
            <a:endParaRPr lang="es-CL" dirty="0"/>
          </a:p>
          <a:p>
            <a:pPr marL="285750" indent="-285750" algn="just">
              <a:buFont typeface="Arial" panose="020B0604020202020204" pitchFamily="34" charset="0"/>
              <a:buChar char="•"/>
            </a:pPr>
            <a:r>
              <a:rPr lang="es-CL" dirty="0"/>
              <a:t>Los habitantes de la Región Metropolitana y la macrozona sur declaran en mayor proporción haber sufrido un accidente de tránsito siento pasajeros</a:t>
            </a:r>
          </a:p>
          <a:p>
            <a:pPr marL="285750" indent="-285750" algn="just">
              <a:buFont typeface="Arial" panose="020B0604020202020204" pitchFamily="34" charset="0"/>
              <a:buChar char="•"/>
            </a:pPr>
            <a:endParaRPr lang="es-CL" dirty="0"/>
          </a:p>
          <a:p>
            <a:pPr marL="285750" indent="-285750" algn="just">
              <a:buFont typeface="Arial" panose="020B0604020202020204" pitchFamily="34" charset="0"/>
              <a:buChar char="•"/>
            </a:pPr>
            <a:r>
              <a:rPr lang="es-CL" dirty="0"/>
              <a:t>Los conductores afirman en mayor proporción haber sufrido un accidente al conducir, que el público general haber sufrido un accidente como pasajeros. Asimismo, los encuestados afirman en mayor proporción haber sufrido un accidente como pasajeros de un vehículo que como peatones</a:t>
            </a:r>
          </a:p>
          <a:p>
            <a:pPr marL="285750" indent="-285750" algn="just">
              <a:buFont typeface="Arial" panose="020B0604020202020204" pitchFamily="34" charset="0"/>
              <a:buChar char="•"/>
            </a:pPr>
            <a:endParaRPr lang="es-CL" dirty="0"/>
          </a:p>
          <a:p>
            <a:pPr marL="285750" indent="-285750" algn="just">
              <a:buFont typeface="Arial" panose="020B0604020202020204" pitchFamily="34" charset="0"/>
              <a:buChar char="•"/>
            </a:pPr>
            <a:r>
              <a:rPr lang="es-CL" dirty="0"/>
              <a:t>Las causas más mencionadas por los encuestados para explicar por qué alguien podría superar el límite de velocidad son porque este quiere llegar más rápido a su destino, y porque no es fiscalizado</a:t>
            </a:r>
          </a:p>
          <a:p>
            <a:pPr marL="285750" indent="-285750" algn="just">
              <a:buFont typeface="Arial" panose="020B0604020202020204" pitchFamily="34" charset="0"/>
              <a:buChar char="•"/>
            </a:pPr>
            <a:endParaRPr lang="es-CL" dirty="0"/>
          </a:p>
          <a:p>
            <a:pPr marL="285750" indent="-285750" algn="just">
              <a:buFont typeface="Arial" panose="020B0604020202020204" pitchFamily="34" charset="0"/>
              <a:buChar char="•"/>
            </a:pPr>
            <a:endParaRPr lang="es-CL" dirty="0"/>
          </a:p>
          <a:p>
            <a:pPr marL="285750" indent="-285750" algn="just">
              <a:buFont typeface="Arial" panose="020B0604020202020204" pitchFamily="34" charset="0"/>
              <a:buChar char="•"/>
            </a:pPr>
            <a:endParaRPr lang="es-CL" dirty="0"/>
          </a:p>
        </p:txBody>
      </p:sp>
    </p:spTree>
    <p:extLst>
      <p:ext uri="{BB962C8B-B14F-4D97-AF65-F5344CB8AC3E}">
        <p14:creationId xmlns:p14="http://schemas.microsoft.com/office/powerpoint/2010/main" val="22503310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0"/>
            <a:ext cx="9144000" cy="87376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70000"/>
              </a:lnSpc>
            </a:pPr>
            <a:r>
              <a:rPr lang="es-ES" sz="2400" b="1" dirty="0">
                <a:solidFill>
                  <a:schemeClr val="accent4"/>
                </a:solidFill>
                <a:cs typeface="Calibri"/>
              </a:rPr>
              <a:t>4. CONCLUSIONES GENERALES</a:t>
            </a:r>
            <a:endParaRPr lang="es-ES" sz="2100" b="1" dirty="0">
              <a:solidFill>
                <a:schemeClr val="accent4"/>
              </a:solidFill>
              <a:latin typeface="Helvetica"/>
              <a:cs typeface="Helvetica"/>
            </a:endParaRPr>
          </a:p>
        </p:txBody>
      </p:sp>
      <p:sp>
        <p:nvSpPr>
          <p:cNvPr id="18" name="Marcador de número de diapositiva 17">
            <a:extLst>
              <a:ext uri="{FF2B5EF4-FFF2-40B4-BE49-F238E27FC236}">
                <a16:creationId xmlns:a16="http://schemas.microsoft.com/office/drawing/2014/main" id="{D09EA51F-1B35-8C89-4E19-68B003D31A4D}"/>
              </a:ext>
            </a:extLst>
          </p:cNvPr>
          <p:cNvSpPr>
            <a:spLocks noGrp="1"/>
          </p:cNvSpPr>
          <p:nvPr>
            <p:ph type="sldNum" sz="quarter" idx="12"/>
          </p:nvPr>
        </p:nvSpPr>
        <p:spPr/>
        <p:txBody>
          <a:bodyPr/>
          <a:lstStyle/>
          <a:p>
            <a:fld id="{971615F9-C4C2-4477-B1D4-5259C923AF72}" type="slidenum">
              <a:rPr lang="es-CL" smtClean="0"/>
              <a:t>51</a:t>
            </a:fld>
            <a:endParaRPr lang="es-CL"/>
          </a:p>
        </p:txBody>
      </p:sp>
      <p:pic>
        <p:nvPicPr>
          <p:cNvPr id="19" name="Imagen 18">
            <a:extLst>
              <a:ext uri="{FF2B5EF4-FFF2-40B4-BE49-F238E27FC236}">
                <a16:creationId xmlns:a16="http://schemas.microsoft.com/office/drawing/2014/main" id="{2056DE0E-FEBB-947A-A5B4-150233A00ADA}"/>
              </a:ext>
            </a:extLst>
          </p:cNvPr>
          <p:cNvPicPr>
            <a:picLocks noChangeAspect="1"/>
          </p:cNvPicPr>
          <p:nvPr/>
        </p:nvPicPr>
        <p:blipFill>
          <a:blip r:embed="rId3"/>
          <a:stretch>
            <a:fillRect/>
          </a:stretch>
        </p:blipFill>
        <p:spPr>
          <a:xfrm>
            <a:off x="6803985" y="5846692"/>
            <a:ext cx="1416472" cy="1019317"/>
          </a:xfrm>
          <a:prstGeom prst="rect">
            <a:avLst/>
          </a:prstGeom>
        </p:spPr>
      </p:pic>
      <p:pic>
        <p:nvPicPr>
          <p:cNvPr id="2" name="Imagen 1">
            <a:extLst>
              <a:ext uri="{FF2B5EF4-FFF2-40B4-BE49-F238E27FC236}">
                <a16:creationId xmlns:a16="http://schemas.microsoft.com/office/drawing/2014/main" id="{3CD8A7E8-0EDC-0043-F3E0-AE8C9F8A48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634" y="6538913"/>
            <a:ext cx="1819275" cy="238125"/>
          </a:xfrm>
          <a:prstGeom prst="rect">
            <a:avLst/>
          </a:prstGeom>
        </p:spPr>
      </p:pic>
      <p:sp>
        <p:nvSpPr>
          <p:cNvPr id="8" name="CuadroTexto 7">
            <a:extLst>
              <a:ext uri="{FF2B5EF4-FFF2-40B4-BE49-F238E27FC236}">
                <a16:creationId xmlns:a16="http://schemas.microsoft.com/office/drawing/2014/main" id="{6D4E4C29-D247-FAA3-BB7F-C644A6D3B900}"/>
              </a:ext>
            </a:extLst>
          </p:cNvPr>
          <p:cNvSpPr txBox="1"/>
          <p:nvPr/>
        </p:nvSpPr>
        <p:spPr>
          <a:xfrm>
            <a:off x="360293" y="1746862"/>
            <a:ext cx="8423414" cy="3970318"/>
          </a:xfrm>
          <a:prstGeom prst="rect">
            <a:avLst/>
          </a:prstGeom>
          <a:noFill/>
        </p:spPr>
        <p:txBody>
          <a:bodyPr wrap="square">
            <a:spAutoFit/>
          </a:bodyPr>
          <a:lstStyle/>
          <a:p>
            <a:pPr marL="285750" indent="-285750" algn="just">
              <a:buFont typeface="Arial" panose="020B0604020202020204" pitchFamily="34" charset="0"/>
              <a:buChar char="•"/>
            </a:pPr>
            <a:r>
              <a:rPr lang="es-ES" dirty="0"/>
              <a:t>Se reporta mayor percepción de seguridad al conducir que al ser pasajero, y al ser pasajero que ser peatón. Sin embargo, se reporta mayor tasa de accidentes entre conductores que pasajeros, y entre pasajeros que peatones (se invierte la tendencia). Se entiende que los accidentes pueden ser más graves desde la posición del peatón; y que las personas se sienten en mayor control al ser conductores que pasajeros</a:t>
            </a:r>
          </a:p>
          <a:p>
            <a:pPr marL="285750" indent="-285750" algn="just">
              <a:buFont typeface="Arial" panose="020B0604020202020204" pitchFamily="34" charset="0"/>
              <a:buChar char="•"/>
            </a:pPr>
            <a:endParaRPr lang="es-ES" dirty="0"/>
          </a:p>
          <a:p>
            <a:pPr marL="285750" indent="-285750" algn="just">
              <a:buFont typeface="Arial" panose="020B0604020202020204" pitchFamily="34" charset="0"/>
              <a:buChar char="•"/>
            </a:pPr>
            <a:r>
              <a:rPr lang="es-ES" dirty="0"/>
              <a:t>En general, se valora más las medidas que impiden exteriormente el exceso de velocidad, sea la vigilancia de carabineros y cámaras, el incremento de las sanciones a infractores, o el impedimento físico de un lomo de toro. Mientras que se subestima las medidas que interpelan internamente a conductores, como darle a conocer su velocidad mediante un cartel, o campañas educativas</a:t>
            </a:r>
          </a:p>
          <a:p>
            <a:pPr marL="285750" indent="-285750" algn="just">
              <a:buFont typeface="Arial" panose="020B0604020202020204" pitchFamily="34" charset="0"/>
              <a:buChar char="•"/>
            </a:pPr>
            <a:endParaRPr lang="es-CL" dirty="0"/>
          </a:p>
          <a:p>
            <a:pPr marL="285750" indent="-285750" algn="just">
              <a:buFont typeface="Arial" panose="020B0604020202020204" pitchFamily="34" charset="0"/>
              <a:buChar char="•"/>
            </a:pPr>
            <a:endParaRPr lang="es-CL" dirty="0"/>
          </a:p>
          <a:p>
            <a:pPr marL="285750" indent="-285750" algn="just">
              <a:buFont typeface="Arial" panose="020B0604020202020204" pitchFamily="34" charset="0"/>
              <a:buChar char="•"/>
            </a:pPr>
            <a:endParaRPr lang="es-CL" dirty="0"/>
          </a:p>
        </p:txBody>
      </p:sp>
    </p:spTree>
    <p:extLst>
      <p:ext uri="{BB962C8B-B14F-4D97-AF65-F5344CB8AC3E}">
        <p14:creationId xmlns:p14="http://schemas.microsoft.com/office/powerpoint/2010/main" val="11523676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0"/>
            <a:ext cx="9144000" cy="87376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70000"/>
              </a:lnSpc>
            </a:pPr>
            <a:r>
              <a:rPr lang="es-ES" sz="2400" b="1" dirty="0">
                <a:solidFill>
                  <a:schemeClr val="accent4"/>
                </a:solidFill>
                <a:cs typeface="Calibri"/>
              </a:rPr>
              <a:t>4. CONCLUSIONES GENERALES</a:t>
            </a:r>
            <a:endParaRPr lang="es-ES" sz="2100" b="1" dirty="0">
              <a:solidFill>
                <a:schemeClr val="accent4"/>
              </a:solidFill>
              <a:latin typeface="Helvetica"/>
              <a:cs typeface="Helvetica"/>
            </a:endParaRPr>
          </a:p>
        </p:txBody>
      </p:sp>
      <p:sp>
        <p:nvSpPr>
          <p:cNvPr id="18" name="Marcador de número de diapositiva 17">
            <a:extLst>
              <a:ext uri="{FF2B5EF4-FFF2-40B4-BE49-F238E27FC236}">
                <a16:creationId xmlns:a16="http://schemas.microsoft.com/office/drawing/2014/main" id="{D09EA51F-1B35-8C89-4E19-68B003D31A4D}"/>
              </a:ext>
            </a:extLst>
          </p:cNvPr>
          <p:cNvSpPr>
            <a:spLocks noGrp="1"/>
          </p:cNvSpPr>
          <p:nvPr>
            <p:ph type="sldNum" sz="quarter" idx="12"/>
          </p:nvPr>
        </p:nvSpPr>
        <p:spPr/>
        <p:txBody>
          <a:bodyPr/>
          <a:lstStyle/>
          <a:p>
            <a:fld id="{971615F9-C4C2-4477-B1D4-5259C923AF72}" type="slidenum">
              <a:rPr lang="es-CL" smtClean="0"/>
              <a:t>52</a:t>
            </a:fld>
            <a:endParaRPr lang="es-CL"/>
          </a:p>
        </p:txBody>
      </p:sp>
      <p:pic>
        <p:nvPicPr>
          <p:cNvPr id="19" name="Imagen 18">
            <a:extLst>
              <a:ext uri="{FF2B5EF4-FFF2-40B4-BE49-F238E27FC236}">
                <a16:creationId xmlns:a16="http://schemas.microsoft.com/office/drawing/2014/main" id="{2056DE0E-FEBB-947A-A5B4-150233A00ADA}"/>
              </a:ext>
            </a:extLst>
          </p:cNvPr>
          <p:cNvPicPr>
            <a:picLocks noChangeAspect="1"/>
          </p:cNvPicPr>
          <p:nvPr/>
        </p:nvPicPr>
        <p:blipFill>
          <a:blip r:embed="rId3"/>
          <a:stretch>
            <a:fillRect/>
          </a:stretch>
        </p:blipFill>
        <p:spPr>
          <a:xfrm>
            <a:off x="6803985" y="5846692"/>
            <a:ext cx="1416472" cy="1019317"/>
          </a:xfrm>
          <a:prstGeom prst="rect">
            <a:avLst/>
          </a:prstGeom>
        </p:spPr>
      </p:pic>
      <p:pic>
        <p:nvPicPr>
          <p:cNvPr id="2" name="Imagen 1">
            <a:extLst>
              <a:ext uri="{FF2B5EF4-FFF2-40B4-BE49-F238E27FC236}">
                <a16:creationId xmlns:a16="http://schemas.microsoft.com/office/drawing/2014/main" id="{3CD8A7E8-0EDC-0043-F3E0-AE8C9F8A48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634" y="6538913"/>
            <a:ext cx="1819275" cy="238125"/>
          </a:xfrm>
          <a:prstGeom prst="rect">
            <a:avLst/>
          </a:prstGeom>
        </p:spPr>
      </p:pic>
      <p:sp>
        <p:nvSpPr>
          <p:cNvPr id="8" name="CuadroTexto 7">
            <a:extLst>
              <a:ext uri="{FF2B5EF4-FFF2-40B4-BE49-F238E27FC236}">
                <a16:creationId xmlns:a16="http://schemas.microsoft.com/office/drawing/2014/main" id="{6D4E4C29-D247-FAA3-BB7F-C644A6D3B900}"/>
              </a:ext>
            </a:extLst>
          </p:cNvPr>
          <p:cNvSpPr txBox="1"/>
          <p:nvPr/>
        </p:nvSpPr>
        <p:spPr>
          <a:xfrm>
            <a:off x="360293" y="1746862"/>
            <a:ext cx="8423414" cy="4247317"/>
          </a:xfrm>
          <a:prstGeom prst="rect">
            <a:avLst/>
          </a:prstGeom>
          <a:noFill/>
        </p:spPr>
        <p:txBody>
          <a:bodyPr wrap="square">
            <a:spAutoFit/>
          </a:bodyPr>
          <a:lstStyle/>
          <a:p>
            <a:pPr marL="285750" indent="-285750" algn="just">
              <a:buFont typeface="Arial" panose="020B0604020202020204" pitchFamily="34" charset="0"/>
              <a:buChar char="•"/>
            </a:pPr>
            <a:r>
              <a:rPr lang="es-ES" dirty="0"/>
              <a:t>Si bien sólo un 25,1% de quienes se mueven en vehículos motorizados han sido multados, un 69,4% cree haber superado el límite de velocidad, esto es coherente con el hecho de que poco menos de la mitad de las personas estiman que sea probable recibir una multa por exceso de velocidad</a:t>
            </a:r>
          </a:p>
          <a:p>
            <a:pPr marL="285750" indent="-285750" algn="just">
              <a:buFont typeface="Arial" panose="020B0604020202020204" pitchFamily="34" charset="0"/>
              <a:buChar char="•"/>
            </a:pPr>
            <a:endParaRPr lang="es-ES" dirty="0"/>
          </a:p>
          <a:p>
            <a:pPr marL="285750" indent="-285750" algn="just">
              <a:buFont typeface="Arial" panose="020B0604020202020204" pitchFamily="34" charset="0"/>
              <a:buChar char="•"/>
            </a:pPr>
            <a:r>
              <a:rPr lang="es-ES" dirty="0"/>
              <a:t>El uso del celular y el consumo de alcohol son las causas que más se atribuyen a la sensación de inseguridad en calles, autopistas y carreteras; asimismo, las causas más mencionadas por los encuestados para explicar por qué alguien podría superar el límite de velocidad son: porque este quiere llegar más rápido a su destino, y porque no es fiscalizado. Es la desconfianza en la voluntad de los mismos conductores la que perfila la sensación de inseguridad, mientras que se subestima causas de naturaleza involuntaria o infraestructural</a:t>
            </a:r>
          </a:p>
          <a:p>
            <a:pPr marL="285750" indent="-285750" algn="just">
              <a:buFont typeface="Arial" panose="020B0604020202020204" pitchFamily="34" charset="0"/>
              <a:buChar char="•"/>
            </a:pPr>
            <a:endParaRPr lang="es-CL" dirty="0"/>
          </a:p>
          <a:p>
            <a:pPr marL="285750" indent="-285750" algn="just">
              <a:buFont typeface="Arial" panose="020B0604020202020204" pitchFamily="34" charset="0"/>
              <a:buChar char="•"/>
            </a:pPr>
            <a:endParaRPr lang="es-CL" dirty="0"/>
          </a:p>
          <a:p>
            <a:pPr marL="285750" indent="-285750" algn="just">
              <a:buFont typeface="Arial" panose="020B0604020202020204" pitchFamily="34" charset="0"/>
              <a:buChar char="•"/>
            </a:pPr>
            <a:endParaRPr lang="es-CL" dirty="0"/>
          </a:p>
        </p:txBody>
      </p:sp>
    </p:spTree>
    <p:extLst>
      <p:ext uri="{BB962C8B-B14F-4D97-AF65-F5344CB8AC3E}">
        <p14:creationId xmlns:p14="http://schemas.microsoft.com/office/powerpoint/2010/main" val="3977190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0"/>
            <a:ext cx="9144000" cy="87376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70000"/>
              </a:lnSpc>
            </a:pPr>
            <a:r>
              <a:rPr lang="es-ES" sz="2400" b="1" dirty="0">
                <a:solidFill>
                  <a:schemeClr val="accent4"/>
                </a:solidFill>
                <a:cs typeface="Calibri"/>
              </a:rPr>
              <a:t>3. RESULTADOS</a:t>
            </a:r>
            <a:endParaRPr lang="es-ES" sz="2100" b="1" dirty="0">
              <a:solidFill>
                <a:schemeClr val="accent4"/>
              </a:solidFill>
              <a:latin typeface="Helvetica"/>
              <a:cs typeface="Helvetica"/>
            </a:endParaRPr>
          </a:p>
        </p:txBody>
      </p:sp>
      <p:sp>
        <p:nvSpPr>
          <p:cNvPr id="5" name="CuadroTexto 4">
            <a:extLst>
              <a:ext uri="{FF2B5EF4-FFF2-40B4-BE49-F238E27FC236}">
                <a16:creationId xmlns:a16="http://schemas.microsoft.com/office/drawing/2014/main" id="{305D8159-B9D8-F045-AFA5-8F8326FB0754}"/>
              </a:ext>
            </a:extLst>
          </p:cNvPr>
          <p:cNvSpPr txBox="1"/>
          <p:nvPr/>
        </p:nvSpPr>
        <p:spPr>
          <a:xfrm>
            <a:off x="277403" y="576884"/>
            <a:ext cx="4623370" cy="296876"/>
          </a:xfrm>
          <a:prstGeom prst="rect">
            <a:avLst/>
          </a:prstGeom>
          <a:noFill/>
        </p:spPr>
        <p:txBody>
          <a:bodyPr wrap="square">
            <a:spAutoFit/>
          </a:bodyPr>
          <a:lstStyle/>
          <a:p>
            <a:pPr>
              <a:lnSpc>
                <a:spcPct val="70000"/>
              </a:lnSpc>
            </a:pPr>
            <a:r>
              <a:rPr lang="es-ES" sz="1800" b="1" dirty="0">
                <a:solidFill>
                  <a:schemeClr val="accent4"/>
                </a:solidFill>
                <a:cs typeface="Calibri"/>
              </a:rPr>
              <a:t>Sociodemográficos</a:t>
            </a:r>
            <a:endParaRPr lang="es-ES" sz="1800" b="1" dirty="0">
              <a:solidFill>
                <a:schemeClr val="accent4"/>
              </a:solidFill>
              <a:latin typeface="Helvetica"/>
              <a:cs typeface="Helvetica"/>
            </a:endParaRPr>
          </a:p>
        </p:txBody>
      </p:sp>
      <p:sp>
        <p:nvSpPr>
          <p:cNvPr id="14" name="CuadroTexto 13">
            <a:extLst>
              <a:ext uri="{FF2B5EF4-FFF2-40B4-BE49-F238E27FC236}">
                <a16:creationId xmlns:a16="http://schemas.microsoft.com/office/drawing/2014/main" id="{DD18F1E8-7824-6310-06FC-1E124135B7D1}"/>
              </a:ext>
            </a:extLst>
          </p:cNvPr>
          <p:cNvSpPr txBox="1"/>
          <p:nvPr/>
        </p:nvSpPr>
        <p:spPr>
          <a:xfrm>
            <a:off x="854434" y="5143633"/>
            <a:ext cx="2219217" cy="307777"/>
          </a:xfrm>
          <a:prstGeom prst="rect">
            <a:avLst/>
          </a:prstGeom>
          <a:noFill/>
        </p:spPr>
        <p:txBody>
          <a:bodyPr wrap="square">
            <a:spAutoFit/>
          </a:bodyPr>
          <a:lstStyle/>
          <a:p>
            <a:r>
              <a:rPr lang="es-CL" sz="1400" b="0" i="0" dirty="0">
                <a:solidFill>
                  <a:srgbClr val="201F1E"/>
                </a:solidFill>
                <a:effectLst/>
              </a:rPr>
              <a:t>Total muestra, n= 1.101</a:t>
            </a:r>
            <a:endParaRPr lang="es-CL" sz="1400" dirty="0"/>
          </a:p>
        </p:txBody>
      </p:sp>
      <p:sp>
        <p:nvSpPr>
          <p:cNvPr id="15" name="CuadroTexto 14">
            <a:extLst>
              <a:ext uri="{FF2B5EF4-FFF2-40B4-BE49-F238E27FC236}">
                <a16:creationId xmlns:a16="http://schemas.microsoft.com/office/drawing/2014/main" id="{84912481-DA69-1C31-BF8D-DC14B3DC758B}"/>
              </a:ext>
            </a:extLst>
          </p:cNvPr>
          <p:cNvSpPr txBox="1"/>
          <p:nvPr/>
        </p:nvSpPr>
        <p:spPr>
          <a:xfrm>
            <a:off x="6394044" y="5035782"/>
            <a:ext cx="4623370" cy="523220"/>
          </a:xfrm>
          <a:prstGeom prst="rect">
            <a:avLst/>
          </a:prstGeom>
          <a:noFill/>
        </p:spPr>
        <p:txBody>
          <a:bodyPr wrap="square">
            <a:spAutoFit/>
          </a:bodyPr>
          <a:lstStyle/>
          <a:p>
            <a:r>
              <a:rPr lang="es-CL" sz="1400" b="0" i="0" dirty="0">
                <a:solidFill>
                  <a:srgbClr val="201F1E"/>
                </a:solidFill>
                <a:effectLst/>
              </a:rPr>
              <a:t>Total muestra, n= 1.101</a:t>
            </a:r>
          </a:p>
          <a:p>
            <a:r>
              <a:rPr lang="es-CL" sz="1400" dirty="0">
                <a:solidFill>
                  <a:srgbClr val="201F1E"/>
                </a:solidFill>
              </a:rPr>
              <a:t>*Se excluye NS/NR</a:t>
            </a:r>
            <a:endParaRPr lang="es-CL" sz="1400" dirty="0"/>
          </a:p>
        </p:txBody>
      </p:sp>
      <p:sp>
        <p:nvSpPr>
          <p:cNvPr id="17" name="CuadroTexto 16">
            <a:extLst>
              <a:ext uri="{FF2B5EF4-FFF2-40B4-BE49-F238E27FC236}">
                <a16:creationId xmlns:a16="http://schemas.microsoft.com/office/drawing/2014/main" id="{38A27869-9BCC-00AD-3A33-171127F45215}"/>
              </a:ext>
            </a:extLst>
          </p:cNvPr>
          <p:cNvSpPr txBox="1"/>
          <p:nvPr/>
        </p:nvSpPr>
        <p:spPr>
          <a:xfrm>
            <a:off x="277403" y="4824806"/>
            <a:ext cx="5044610" cy="307777"/>
          </a:xfrm>
          <a:prstGeom prst="rect">
            <a:avLst/>
          </a:prstGeom>
          <a:noFill/>
        </p:spPr>
        <p:txBody>
          <a:bodyPr wrap="square">
            <a:spAutoFit/>
          </a:bodyPr>
          <a:lstStyle/>
          <a:p>
            <a:r>
              <a:rPr lang="es-ES" sz="1400" i="1" dirty="0">
                <a:effectLst/>
                <a:ea typeface="Times New Roman" panose="02020603050405020304" pitchFamily="18" charset="0"/>
              </a:rPr>
              <a:t>¿Me podría decir en qué región vive actualmente? </a:t>
            </a:r>
            <a:endParaRPr lang="es-CL" sz="1400" i="1" dirty="0"/>
          </a:p>
        </p:txBody>
      </p:sp>
      <p:sp>
        <p:nvSpPr>
          <p:cNvPr id="19" name="CuadroTexto 18">
            <a:extLst>
              <a:ext uri="{FF2B5EF4-FFF2-40B4-BE49-F238E27FC236}">
                <a16:creationId xmlns:a16="http://schemas.microsoft.com/office/drawing/2014/main" id="{18FA9DCD-9CE4-7D87-6F52-BA06405C847E}"/>
              </a:ext>
            </a:extLst>
          </p:cNvPr>
          <p:cNvSpPr txBox="1"/>
          <p:nvPr/>
        </p:nvSpPr>
        <p:spPr>
          <a:xfrm>
            <a:off x="5322013" y="4824805"/>
            <a:ext cx="3821987" cy="307777"/>
          </a:xfrm>
          <a:prstGeom prst="rect">
            <a:avLst/>
          </a:prstGeom>
          <a:noFill/>
        </p:spPr>
        <p:txBody>
          <a:bodyPr wrap="square">
            <a:spAutoFit/>
          </a:bodyPr>
          <a:lstStyle/>
          <a:p>
            <a:pPr algn="ctr"/>
            <a:r>
              <a:rPr lang="es-ES" sz="1400" i="1" dirty="0">
                <a:effectLst/>
                <a:ea typeface="Times New Roman" panose="02020603050405020304" pitchFamily="18" charset="0"/>
              </a:rPr>
              <a:t>¿Cuál es su principal actividad actual? </a:t>
            </a:r>
            <a:endParaRPr lang="es-CL" sz="1400" i="1" dirty="0"/>
          </a:p>
        </p:txBody>
      </p:sp>
      <p:pic>
        <p:nvPicPr>
          <p:cNvPr id="8" name="Imagen 7">
            <a:extLst>
              <a:ext uri="{FF2B5EF4-FFF2-40B4-BE49-F238E27FC236}">
                <a16:creationId xmlns:a16="http://schemas.microsoft.com/office/drawing/2014/main" id="{D4C73614-9F77-C85F-8C60-E87F2D71C138}"/>
              </a:ext>
            </a:extLst>
          </p:cNvPr>
          <p:cNvPicPr>
            <a:picLocks noChangeAspect="1"/>
          </p:cNvPicPr>
          <p:nvPr/>
        </p:nvPicPr>
        <p:blipFill>
          <a:blip r:embed="rId3"/>
          <a:stretch>
            <a:fillRect/>
          </a:stretch>
        </p:blipFill>
        <p:spPr>
          <a:xfrm>
            <a:off x="4720844" y="4107418"/>
            <a:ext cx="938373" cy="154253"/>
          </a:xfrm>
          <a:prstGeom prst="rect">
            <a:avLst/>
          </a:prstGeom>
        </p:spPr>
      </p:pic>
      <p:sp>
        <p:nvSpPr>
          <p:cNvPr id="2" name="Marcador de número de diapositiva 1">
            <a:extLst>
              <a:ext uri="{FF2B5EF4-FFF2-40B4-BE49-F238E27FC236}">
                <a16:creationId xmlns:a16="http://schemas.microsoft.com/office/drawing/2014/main" id="{4EF339DC-3317-8B3D-8B09-263E8432EECF}"/>
              </a:ext>
            </a:extLst>
          </p:cNvPr>
          <p:cNvSpPr>
            <a:spLocks noGrp="1"/>
          </p:cNvSpPr>
          <p:nvPr>
            <p:ph type="sldNum" sz="quarter" idx="12"/>
          </p:nvPr>
        </p:nvSpPr>
        <p:spPr/>
        <p:txBody>
          <a:bodyPr/>
          <a:lstStyle/>
          <a:p>
            <a:fld id="{971615F9-C4C2-4477-B1D4-5259C923AF72}" type="slidenum">
              <a:rPr lang="es-CL" smtClean="0"/>
              <a:t>6</a:t>
            </a:fld>
            <a:endParaRPr lang="es-CL"/>
          </a:p>
        </p:txBody>
      </p:sp>
      <p:pic>
        <p:nvPicPr>
          <p:cNvPr id="7" name="Imagen 6">
            <a:extLst>
              <a:ext uri="{FF2B5EF4-FFF2-40B4-BE49-F238E27FC236}">
                <a16:creationId xmlns:a16="http://schemas.microsoft.com/office/drawing/2014/main" id="{B7CDCAE3-3EFE-8278-0344-692FBFBDA3D8}"/>
              </a:ext>
            </a:extLst>
          </p:cNvPr>
          <p:cNvPicPr>
            <a:picLocks noChangeAspect="1"/>
          </p:cNvPicPr>
          <p:nvPr/>
        </p:nvPicPr>
        <p:blipFill>
          <a:blip r:embed="rId4"/>
          <a:stretch>
            <a:fillRect/>
          </a:stretch>
        </p:blipFill>
        <p:spPr>
          <a:xfrm>
            <a:off x="6881709" y="5845421"/>
            <a:ext cx="1476581" cy="1019317"/>
          </a:xfrm>
          <a:prstGeom prst="rect">
            <a:avLst/>
          </a:prstGeom>
        </p:spPr>
      </p:pic>
      <p:pic>
        <p:nvPicPr>
          <p:cNvPr id="10" name="Imagen 9">
            <a:extLst>
              <a:ext uri="{FF2B5EF4-FFF2-40B4-BE49-F238E27FC236}">
                <a16:creationId xmlns:a16="http://schemas.microsoft.com/office/drawing/2014/main" id="{76E77010-0A34-2874-8728-0A0549B283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634" y="6538913"/>
            <a:ext cx="1819275" cy="238125"/>
          </a:xfrm>
          <a:prstGeom prst="rect">
            <a:avLst/>
          </a:prstGeom>
        </p:spPr>
      </p:pic>
      <p:pic>
        <p:nvPicPr>
          <p:cNvPr id="11" name="Imagen 10" descr="Gráfico, Gráfico de barras&#10;&#10;Descripción generada automáticamente">
            <a:extLst>
              <a:ext uri="{FF2B5EF4-FFF2-40B4-BE49-F238E27FC236}">
                <a16:creationId xmlns:a16="http://schemas.microsoft.com/office/drawing/2014/main" id="{B2B948D4-63FF-FC86-AE10-76FD765EB8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961263"/>
            <a:ext cx="4229459" cy="2818445"/>
          </a:xfrm>
          <a:prstGeom prst="rect">
            <a:avLst/>
          </a:prstGeom>
        </p:spPr>
      </p:pic>
      <p:pic>
        <p:nvPicPr>
          <p:cNvPr id="12" name="Imagen 11" descr="Gráfico, Gráfico de barras&#10;&#10;Descripción generada automáticamente con confianza media">
            <a:extLst>
              <a:ext uri="{FF2B5EF4-FFF2-40B4-BE49-F238E27FC236}">
                <a16:creationId xmlns:a16="http://schemas.microsoft.com/office/drawing/2014/main" id="{FD3C012D-C550-3236-9CE7-E9C459CF9FE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146"/>
          <a:stretch/>
        </p:blipFill>
        <p:spPr>
          <a:xfrm>
            <a:off x="4193571" y="1486452"/>
            <a:ext cx="4950429" cy="3406068"/>
          </a:xfrm>
          <a:prstGeom prst="rect">
            <a:avLst/>
          </a:prstGeom>
        </p:spPr>
      </p:pic>
      <p:pic>
        <p:nvPicPr>
          <p:cNvPr id="20" name="Imagen 19">
            <a:extLst>
              <a:ext uri="{FF2B5EF4-FFF2-40B4-BE49-F238E27FC236}">
                <a16:creationId xmlns:a16="http://schemas.microsoft.com/office/drawing/2014/main" id="{93B0FEB0-2030-88D6-9F37-C3EFDAF136E4}"/>
              </a:ext>
            </a:extLst>
          </p:cNvPr>
          <p:cNvPicPr>
            <a:picLocks noChangeAspect="1"/>
          </p:cNvPicPr>
          <p:nvPr/>
        </p:nvPicPr>
        <p:blipFill>
          <a:blip r:embed="rId8"/>
          <a:stretch>
            <a:fillRect/>
          </a:stretch>
        </p:blipFill>
        <p:spPr>
          <a:xfrm>
            <a:off x="5659216" y="4248267"/>
            <a:ext cx="491385" cy="307777"/>
          </a:xfrm>
          <a:prstGeom prst="rect">
            <a:avLst/>
          </a:prstGeom>
        </p:spPr>
      </p:pic>
      <p:pic>
        <p:nvPicPr>
          <p:cNvPr id="22" name="Imagen 21">
            <a:extLst>
              <a:ext uri="{FF2B5EF4-FFF2-40B4-BE49-F238E27FC236}">
                <a16:creationId xmlns:a16="http://schemas.microsoft.com/office/drawing/2014/main" id="{9F4523EA-8EA4-8D79-3373-A1EC1FAE75EB}"/>
              </a:ext>
            </a:extLst>
          </p:cNvPr>
          <p:cNvPicPr>
            <a:picLocks noChangeAspect="1"/>
          </p:cNvPicPr>
          <p:nvPr/>
        </p:nvPicPr>
        <p:blipFill>
          <a:blip r:embed="rId9"/>
          <a:stretch>
            <a:fillRect/>
          </a:stretch>
        </p:blipFill>
        <p:spPr>
          <a:xfrm>
            <a:off x="5024837" y="4258949"/>
            <a:ext cx="1080772" cy="270193"/>
          </a:xfrm>
          <a:prstGeom prst="rect">
            <a:avLst/>
          </a:prstGeom>
        </p:spPr>
      </p:pic>
      <p:pic>
        <p:nvPicPr>
          <p:cNvPr id="24" name="Imagen 23">
            <a:extLst>
              <a:ext uri="{FF2B5EF4-FFF2-40B4-BE49-F238E27FC236}">
                <a16:creationId xmlns:a16="http://schemas.microsoft.com/office/drawing/2014/main" id="{C07B6F25-6740-94E2-DB7D-329A48BC3763}"/>
              </a:ext>
            </a:extLst>
          </p:cNvPr>
          <p:cNvPicPr>
            <a:picLocks noChangeAspect="1"/>
          </p:cNvPicPr>
          <p:nvPr/>
        </p:nvPicPr>
        <p:blipFill>
          <a:blip r:embed="rId10"/>
          <a:stretch>
            <a:fillRect/>
          </a:stretch>
        </p:blipFill>
        <p:spPr>
          <a:xfrm>
            <a:off x="4408154" y="4307963"/>
            <a:ext cx="625380" cy="405176"/>
          </a:xfrm>
          <a:prstGeom prst="rect">
            <a:avLst/>
          </a:prstGeom>
        </p:spPr>
      </p:pic>
    </p:spTree>
    <p:extLst>
      <p:ext uri="{BB962C8B-B14F-4D97-AF65-F5344CB8AC3E}">
        <p14:creationId xmlns:p14="http://schemas.microsoft.com/office/powerpoint/2010/main" val="1146703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0"/>
            <a:ext cx="9144000" cy="87376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70000"/>
              </a:lnSpc>
            </a:pPr>
            <a:r>
              <a:rPr lang="es-ES" sz="2400" b="1" dirty="0">
                <a:solidFill>
                  <a:schemeClr val="accent4"/>
                </a:solidFill>
                <a:cs typeface="Calibri"/>
              </a:rPr>
              <a:t>3. RESULTADOS</a:t>
            </a:r>
            <a:endParaRPr lang="es-ES" sz="2100" b="1" dirty="0">
              <a:solidFill>
                <a:schemeClr val="accent4"/>
              </a:solidFill>
              <a:latin typeface="Helvetica"/>
              <a:cs typeface="Helvetica"/>
            </a:endParaRPr>
          </a:p>
        </p:txBody>
      </p:sp>
      <p:sp>
        <p:nvSpPr>
          <p:cNvPr id="5" name="CuadroTexto 4">
            <a:extLst>
              <a:ext uri="{FF2B5EF4-FFF2-40B4-BE49-F238E27FC236}">
                <a16:creationId xmlns:a16="http://schemas.microsoft.com/office/drawing/2014/main" id="{305D8159-B9D8-F045-AFA5-8F8326FB0754}"/>
              </a:ext>
            </a:extLst>
          </p:cNvPr>
          <p:cNvSpPr txBox="1"/>
          <p:nvPr/>
        </p:nvSpPr>
        <p:spPr>
          <a:xfrm>
            <a:off x="277403" y="576884"/>
            <a:ext cx="4623370" cy="296876"/>
          </a:xfrm>
          <a:prstGeom prst="rect">
            <a:avLst/>
          </a:prstGeom>
          <a:noFill/>
        </p:spPr>
        <p:txBody>
          <a:bodyPr wrap="square">
            <a:spAutoFit/>
          </a:bodyPr>
          <a:lstStyle/>
          <a:p>
            <a:pPr>
              <a:lnSpc>
                <a:spcPct val="70000"/>
              </a:lnSpc>
            </a:pPr>
            <a:r>
              <a:rPr lang="es-ES" sz="1800" b="1" dirty="0">
                <a:solidFill>
                  <a:schemeClr val="accent4"/>
                </a:solidFill>
                <a:cs typeface="Calibri"/>
              </a:rPr>
              <a:t>Sociodemográficos</a:t>
            </a:r>
            <a:endParaRPr lang="es-ES" sz="1800" b="1" dirty="0">
              <a:solidFill>
                <a:schemeClr val="accent4"/>
              </a:solidFill>
              <a:latin typeface="Helvetica"/>
              <a:cs typeface="Helvetica"/>
            </a:endParaRPr>
          </a:p>
        </p:txBody>
      </p:sp>
      <p:sp>
        <p:nvSpPr>
          <p:cNvPr id="14" name="CuadroTexto 13">
            <a:extLst>
              <a:ext uri="{FF2B5EF4-FFF2-40B4-BE49-F238E27FC236}">
                <a16:creationId xmlns:a16="http://schemas.microsoft.com/office/drawing/2014/main" id="{DD18F1E8-7824-6310-06FC-1E124135B7D1}"/>
              </a:ext>
            </a:extLst>
          </p:cNvPr>
          <p:cNvSpPr txBox="1"/>
          <p:nvPr/>
        </p:nvSpPr>
        <p:spPr>
          <a:xfrm>
            <a:off x="772823" y="4842666"/>
            <a:ext cx="2219217" cy="307777"/>
          </a:xfrm>
          <a:prstGeom prst="rect">
            <a:avLst/>
          </a:prstGeom>
          <a:noFill/>
        </p:spPr>
        <p:txBody>
          <a:bodyPr wrap="square">
            <a:spAutoFit/>
          </a:bodyPr>
          <a:lstStyle/>
          <a:p>
            <a:r>
              <a:rPr lang="es-CL" sz="1400" b="0" i="0" dirty="0">
                <a:solidFill>
                  <a:srgbClr val="201F1E"/>
                </a:solidFill>
                <a:effectLst/>
              </a:rPr>
              <a:t>Total muestra, n= 1.101</a:t>
            </a:r>
            <a:endParaRPr lang="es-CL" sz="1400" dirty="0"/>
          </a:p>
        </p:txBody>
      </p:sp>
      <p:sp>
        <p:nvSpPr>
          <p:cNvPr id="15" name="CuadroTexto 14">
            <a:extLst>
              <a:ext uri="{FF2B5EF4-FFF2-40B4-BE49-F238E27FC236}">
                <a16:creationId xmlns:a16="http://schemas.microsoft.com/office/drawing/2014/main" id="{84912481-DA69-1C31-BF8D-DC14B3DC758B}"/>
              </a:ext>
            </a:extLst>
          </p:cNvPr>
          <p:cNvSpPr txBox="1"/>
          <p:nvPr/>
        </p:nvSpPr>
        <p:spPr>
          <a:xfrm>
            <a:off x="6317405" y="5115493"/>
            <a:ext cx="4623370" cy="307777"/>
          </a:xfrm>
          <a:prstGeom prst="rect">
            <a:avLst/>
          </a:prstGeom>
          <a:noFill/>
        </p:spPr>
        <p:txBody>
          <a:bodyPr wrap="square">
            <a:spAutoFit/>
          </a:bodyPr>
          <a:lstStyle/>
          <a:p>
            <a:r>
              <a:rPr lang="es-CL" sz="1400" b="0" i="0" dirty="0">
                <a:solidFill>
                  <a:srgbClr val="201F1E"/>
                </a:solidFill>
                <a:effectLst/>
              </a:rPr>
              <a:t>Submuestra n= 531</a:t>
            </a:r>
            <a:endParaRPr lang="es-CL" sz="1400" dirty="0"/>
          </a:p>
        </p:txBody>
      </p:sp>
      <p:sp>
        <p:nvSpPr>
          <p:cNvPr id="17" name="CuadroTexto 16">
            <a:extLst>
              <a:ext uri="{FF2B5EF4-FFF2-40B4-BE49-F238E27FC236}">
                <a16:creationId xmlns:a16="http://schemas.microsoft.com/office/drawing/2014/main" id="{38A27869-9BCC-00AD-3A33-171127F45215}"/>
              </a:ext>
            </a:extLst>
          </p:cNvPr>
          <p:cNvSpPr txBox="1"/>
          <p:nvPr/>
        </p:nvSpPr>
        <p:spPr>
          <a:xfrm>
            <a:off x="277403" y="4534889"/>
            <a:ext cx="5044610" cy="307777"/>
          </a:xfrm>
          <a:prstGeom prst="rect">
            <a:avLst/>
          </a:prstGeom>
          <a:noFill/>
        </p:spPr>
        <p:txBody>
          <a:bodyPr wrap="square">
            <a:spAutoFit/>
          </a:bodyPr>
          <a:lstStyle/>
          <a:p>
            <a:r>
              <a:rPr lang="es-ES" sz="1400" i="1" dirty="0">
                <a:effectLst/>
                <a:ea typeface="Times New Roman" panose="02020603050405020304" pitchFamily="18" charset="0"/>
              </a:rPr>
              <a:t>¿Posee usted algún tipo de licencia de conducir?</a:t>
            </a:r>
            <a:endParaRPr lang="es-CL" sz="1400" i="1" dirty="0"/>
          </a:p>
        </p:txBody>
      </p:sp>
      <p:sp>
        <p:nvSpPr>
          <p:cNvPr id="19" name="CuadroTexto 18">
            <a:extLst>
              <a:ext uri="{FF2B5EF4-FFF2-40B4-BE49-F238E27FC236}">
                <a16:creationId xmlns:a16="http://schemas.microsoft.com/office/drawing/2014/main" id="{18FA9DCD-9CE4-7D87-6F52-BA06405C847E}"/>
              </a:ext>
            </a:extLst>
          </p:cNvPr>
          <p:cNvSpPr txBox="1"/>
          <p:nvPr/>
        </p:nvSpPr>
        <p:spPr>
          <a:xfrm>
            <a:off x="5322013" y="4534889"/>
            <a:ext cx="3821987" cy="523220"/>
          </a:xfrm>
          <a:prstGeom prst="rect">
            <a:avLst/>
          </a:prstGeom>
          <a:noFill/>
        </p:spPr>
        <p:txBody>
          <a:bodyPr wrap="square">
            <a:spAutoFit/>
          </a:bodyPr>
          <a:lstStyle/>
          <a:p>
            <a:pPr algn="ctr"/>
            <a:r>
              <a:rPr lang="es-ES" sz="1400" i="1" dirty="0">
                <a:effectLst/>
                <a:ea typeface="Times New Roman" panose="02020603050405020304" pitchFamily="18" charset="0"/>
              </a:rPr>
              <a:t>¿Qué tipo de licencia de conducir posee?</a:t>
            </a:r>
          </a:p>
          <a:p>
            <a:pPr algn="ctr"/>
            <a:r>
              <a:rPr lang="es-ES" sz="1400" i="1" dirty="0">
                <a:ea typeface="Times New Roman" panose="02020603050405020304" pitchFamily="18" charset="0"/>
              </a:rPr>
              <a:t>*Se omite NS/NR</a:t>
            </a:r>
            <a:r>
              <a:rPr lang="es-ES" sz="1400" i="1" dirty="0">
                <a:effectLst/>
                <a:ea typeface="Times New Roman" panose="02020603050405020304" pitchFamily="18" charset="0"/>
              </a:rPr>
              <a:t> </a:t>
            </a:r>
            <a:endParaRPr lang="es-CL" sz="1400" i="1" dirty="0"/>
          </a:p>
        </p:txBody>
      </p:sp>
      <p:pic>
        <p:nvPicPr>
          <p:cNvPr id="6" name="Imagen 5" descr="Gráfico&#10;&#10;Descripción generada automáticamente con confianza media">
            <a:extLst>
              <a:ext uri="{FF2B5EF4-FFF2-40B4-BE49-F238E27FC236}">
                <a16:creationId xmlns:a16="http://schemas.microsoft.com/office/drawing/2014/main" id="{FA725081-E86C-B672-FB1B-44F0B31B28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023" t="10381" r="20742" b="11952"/>
          <a:stretch/>
        </p:blipFill>
        <p:spPr>
          <a:xfrm>
            <a:off x="277403" y="1721828"/>
            <a:ext cx="3712332" cy="2707116"/>
          </a:xfrm>
          <a:prstGeom prst="rect">
            <a:avLst/>
          </a:prstGeom>
        </p:spPr>
      </p:pic>
      <p:sp>
        <p:nvSpPr>
          <p:cNvPr id="2" name="Marcador de número de diapositiva 1">
            <a:extLst>
              <a:ext uri="{FF2B5EF4-FFF2-40B4-BE49-F238E27FC236}">
                <a16:creationId xmlns:a16="http://schemas.microsoft.com/office/drawing/2014/main" id="{462D89D3-0209-5A87-F482-920E4B3F3174}"/>
              </a:ext>
            </a:extLst>
          </p:cNvPr>
          <p:cNvSpPr>
            <a:spLocks noGrp="1"/>
          </p:cNvSpPr>
          <p:nvPr>
            <p:ph type="sldNum" sz="quarter" idx="12"/>
          </p:nvPr>
        </p:nvSpPr>
        <p:spPr/>
        <p:txBody>
          <a:bodyPr/>
          <a:lstStyle/>
          <a:p>
            <a:fld id="{971615F9-C4C2-4477-B1D4-5259C923AF72}" type="slidenum">
              <a:rPr lang="es-CL" smtClean="0"/>
              <a:t>7</a:t>
            </a:fld>
            <a:endParaRPr lang="es-CL"/>
          </a:p>
        </p:txBody>
      </p:sp>
      <p:pic>
        <p:nvPicPr>
          <p:cNvPr id="3" name="Imagen 2">
            <a:extLst>
              <a:ext uri="{FF2B5EF4-FFF2-40B4-BE49-F238E27FC236}">
                <a16:creationId xmlns:a16="http://schemas.microsoft.com/office/drawing/2014/main" id="{F23584CC-C2E3-D859-7711-78D6B4361907}"/>
              </a:ext>
            </a:extLst>
          </p:cNvPr>
          <p:cNvPicPr>
            <a:picLocks noChangeAspect="1"/>
          </p:cNvPicPr>
          <p:nvPr/>
        </p:nvPicPr>
        <p:blipFill>
          <a:blip r:embed="rId4"/>
          <a:stretch>
            <a:fillRect/>
          </a:stretch>
        </p:blipFill>
        <p:spPr>
          <a:xfrm>
            <a:off x="6881709" y="5845421"/>
            <a:ext cx="1476581" cy="1019317"/>
          </a:xfrm>
          <a:prstGeom prst="rect">
            <a:avLst/>
          </a:prstGeom>
        </p:spPr>
      </p:pic>
      <p:pic>
        <p:nvPicPr>
          <p:cNvPr id="4" name="Imagen 3">
            <a:extLst>
              <a:ext uri="{FF2B5EF4-FFF2-40B4-BE49-F238E27FC236}">
                <a16:creationId xmlns:a16="http://schemas.microsoft.com/office/drawing/2014/main" id="{C3A7DC73-6C8D-28FB-2856-E39923C238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634" y="6538913"/>
            <a:ext cx="1819275" cy="238125"/>
          </a:xfrm>
          <a:prstGeom prst="rect">
            <a:avLst/>
          </a:prstGeom>
        </p:spPr>
      </p:pic>
      <p:pic>
        <p:nvPicPr>
          <p:cNvPr id="7" name="Imagen 6" descr="Gráfico, Gráfico en cascada&#10;&#10;Descripción generada automáticamente">
            <a:extLst>
              <a:ext uri="{FF2B5EF4-FFF2-40B4-BE49-F238E27FC236}">
                <a16:creationId xmlns:a16="http://schemas.microsoft.com/office/drawing/2014/main" id="{C66C622A-52DD-0A6D-2C62-451285E62F8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32" r="-1"/>
          <a:stretch/>
        </p:blipFill>
        <p:spPr>
          <a:xfrm>
            <a:off x="4329234" y="1563572"/>
            <a:ext cx="4537363" cy="3023628"/>
          </a:xfrm>
          <a:prstGeom prst="rect">
            <a:avLst/>
          </a:prstGeom>
        </p:spPr>
      </p:pic>
    </p:spTree>
    <p:extLst>
      <p:ext uri="{BB962C8B-B14F-4D97-AF65-F5344CB8AC3E}">
        <p14:creationId xmlns:p14="http://schemas.microsoft.com/office/powerpoint/2010/main" val="2575296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0"/>
            <a:ext cx="9144000" cy="87376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70000"/>
              </a:lnSpc>
            </a:pPr>
            <a:r>
              <a:rPr lang="es-ES" sz="2400" b="1" dirty="0">
                <a:solidFill>
                  <a:schemeClr val="accent4"/>
                </a:solidFill>
                <a:cs typeface="Calibri"/>
              </a:rPr>
              <a:t>3. RESULTADOS</a:t>
            </a:r>
            <a:endParaRPr lang="es-ES" sz="2100" b="1" dirty="0">
              <a:solidFill>
                <a:schemeClr val="accent4"/>
              </a:solidFill>
              <a:latin typeface="Helvetica"/>
              <a:cs typeface="Helvetica"/>
            </a:endParaRPr>
          </a:p>
        </p:txBody>
      </p:sp>
      <p:sp>
        <p:nvSpPr>
          <p:cNvPr id="5" name="CuadroTexto 4">
            <a:extLst>
              <a:ext uri="{FF2B5EF4-FFF2-40B4-BE49-F238E27FC236}">
                <a16:creationId xmlns:a16="http://schemas.microsoft.com/office/drawing/2014/main" id="{305D8159-B9D8-F045-AFA5-8F8326FB0754}"/>
              </a:ext>
            </a:extLst>
          </p:cNvPr>
          <p:cNvSpPr txBox="1"/>
          <p:nvPr/>
        </p:nvSpPr>
        <p:spPr>
          <a:xfrm>
            <a:off x="277403" y="576884"/>
            <a:ext cx="4623370" cy="296876"/>
          </a:xfrm>
          <a:prstGeom prst="rect">
            <a:avLst/>
          </a:prstGeom>
          <a:noFill/>
        </p:spPr>
        <p:txBody>
          <a:bodyPr wrap="square">
            <a:spAutoFit/>
          </a:bodyPr>
          <a:lstStyle/>
          <a:p>
            <a:pPr>
              <a:lnSpc>
                <a:spcPct val="70000"/>
              </a:lnSpc>
            </a:pPr>
            <a:r>
              <a:rPr lang="es-ES" sz="1800" b="1" dirty="0">
                <a:solidFill>
                  <a:schemeClr val="accent4"/>
                </a:solidFill>
                <a:cs typeface="Calibri"/>
              </a:rPr>
              <a:t>Sociodemográficos</a:t>
            </a:r>
            <a:endParaRPr lang="es-ES" sz="1800" b="1" dirty="0">
              <a:solidFill>
                <a:schemeClr val="accent4"/>
              </a:solidFill>
              <a:latin typeface="Helvetica"/>
              <a:cs typeface="Helvetica"/>
            </a:endParaRPr>
          </a:p>
        </p:txBody>
      </p:sp>
      <p:sp>
        <p:nvSpPr>
          <p:cNvPr id="14" name="CuadroTexto 13">
            <a:extLst>
              <a:ext uri="{FF2B5EF4-FFF2-40B4-BE49-F238E27FC236}">
                <a16:creationId xmlns:a16="http://schemas.microsoft.com/office/drawing/2014/main" id="{DD18F1E8-7824-6310-06FC-1E124135B7D1}"/>
              </a:ext>
            </a:extLst>
          </p:cNvPr>
          <p:cNvSpPr txBox="1"/>
          <p:nvPr/>
        </p:nvSpPr>
        <p:spPr>
          <a:xfrm>
            <a:off x="3791164" y="6123117"/>
            <a:ext cx="2219217" cy="307777"/>
          </a:xfrm>
          <a:prstGeom prst="rect">
            <a:avLst/>
          </a:prstGeom>
          <a:noFill/>
        </p:spPr>
        <p:txBody>
          <a:bodyPr wrap="square">
            <a:spAutoFit/>
          </a:bodyPr>
          <a:lstStyle/>
          <a:p>
            <a:r>
              <a:rPr lang="es-CL" sz="1400" b="0" i="0" dirty="0">
                <a:solidFill>
                  <a:srgbClr val="201F1E"/>
                </a:solidFill>
                <a:effectLst/>
              </a:rPr>
              <a:t>Total muestra, n= 1.101</a:t>
            </a:r>
            <a:endParaRPr lang="es-CL" sz="1400" dirty="0"/>
          </a:p>
        </p:txBody>
      </p:sp>
      <p:sp>
        <p:nvSpPr>
          <p:cNvPr id="17" name="CuadroTexto 16">
            <a:extLst>
              <a:ext uri="{FF2B5EF4-FFF2-40B4-BE49-F238E27FC236}">
                <a16:creationId xmlns:a16="http://schemas.microsoft.com/office/drawing/2014/main" id="{38A27869-9BCC-00AD-3A33-171127F45215}"/>
              </a:ext>
            </a:extLst>
          </p:cNvPr>
          <p:cNvSpPr txBox="1"/>
          <p:nvPr/>
        </p:nvSpPr>
        <p:spPr>
          <a:xfrm>
            <a:off x="2837723" y="5402543"/>
            <a:ext cx="5044610" cy="307777"/>
          </a:xfrm>
          <a:prstGeom prst="rect">
            <a:avLst/>
          </a:prstGeom>
          <a:noFill/>
        </p:spPr>
        <p:txBody>
          <a:bodyPr wrap="square">
            <a:spAutoFit/>
          </a:bodyPr>
          <a:lstStyle/>
          <a:p>
            <a:r>
              <a:rPr lang="es-ES" sz="1400" i="1" dirty="0">
                <a:effectLst/>
                <a:ea typeface="Times New Roman" panose="02020603050405020304" pitchFamily="18" charset="0"/>
              </a:rPr>
              <a:t>¿Cuál fue su último año (nivel) de estudio? </a:t>
            </a:r>
            <a:endParaRPr lang="es-CL" sz="1400" i="1" dirty="0"/>
          </a:p>
        </p:txBody>
      </p:sp>
      <p:sp>
        <p:nvSpPr>
          <p:cNvPr id="4" name="Marcador de número de diapositiva 3">
            <a:extLst>
              <a:ext uri="{FF2B5EF4-FFF2-40B4-BE49-F238E27FC236}">
                <a16:creationId xmlns:a16="http://schemas.microsoft.com/office/drawing/2014/main" id="{56B2F79C-5F2B-C1AD-CB7E-0BBD3209620F}"/>
              </a:ext>
            </a:extLst>
          </p:cNvPr>
          <p:cNvSpPr>
            <a:spLocks noGrp="1"/>
          </p:cNvSpPr>
          <p:nvPr>
            <p:ph type="sldNum" sz="quarter" idx="12"/>
          </p:nvPr>
        </p:nvSpPr>
        <p:spPr/>
        <p:txBody>
          <a:bodyPr/>
          <a:lstStyle/>
          <a:p>
            <a:fld id="{971615F9-C4C2-4477-B1D4-5259C923AF72}" type="slidenum">
              <a:rPr lang="es-CL" smtClean="0"/>
              <a:t>8</a:t>
            </a:fld>
            <a:endParaRPr lang="es-CL"/>
          </a:p>
        </p:txBody>
      </p:sp>
      <p:pic>
        <p:nvPicPr>
          <p:cNvPr id="7" name="Imagen 6">
            <a:extLst>
              <a:ext uri="{FF2B5EF4-FFF2-40B4-BE49-F238E27FC236}">
                <a16:creationId xmlns:a16="http://schemas.microsoft.com/office/drawing/2014/main" id="{8CC4B14D-5285-1308-1246-D70299BEB9AD}"/>
              </a:ext>
            </a:extLst>
          </p:cNvPr>
          <p:cNvPicPr>
            <a:picLocks noChangeAspect="1"/>
          </p:cNvPicPr>
          <p:nvPr/>
        </p:nvPicPr>
        <p:blipFill>
          <a:blip r:embed="rId3"/>
          <a:stretch>
            <a:fillRect/>
          </a:stretch>
        </p:blipFill>
        <p:spPr>
          <a:xfrm>
            <a:off x="6881709" y="5845421"/>
            <a:ext cx="1476581" cy="1019317"/>
          </a:xfrm>
          <a:prstGeom prst="rect">
            <a:avLst/>
          </a:prstGeom>
        </p:spPr>
      </p:pic>
      <p:pic>
        <p:nvPicPr>
          <p:cNvPr id="10" name="Imagen 9">
            <a:extLst>
              <a:ext uri="{FF2B5EF4-FFF2-40B4-BE49-F238E27FC236}">
                <a16:creationId xmlns:a16="http://schemas.microsoft.com/office/drawing/2014/main" id="{4844B30B-D212-BE1F-DD9B-9D5C4FA89A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634" y="6538913"/>
            <a:ext cx="1819275" cy="238125"/>
          </a:xfrm>
          <a:prstGeom prst="rect">
            <a:avLst/>
          </a:prstGeom>
        </p:spPr>
      </p:pic>
      <p:pic>
        <p:nvPicPr>
          <p:cNvPr id="11" name="Imagen 10">
            <a:extLst>
              <a:ext uri="{FF2B5EF4-FFF2-40B4-BE49-F238E27FC236}">
                <a16:creationId xmlns:a16="http://schemas.microsoft.com/office/drawing/2014/main" id="{AE6BF863-177E-0173-1956-D925D8675DA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261667" y="1804372"/>
            <a:ext cx="7198628" cy="3598171"/>
          </a:xfrm>
          <a:prstGeom prst="rect">
            <a:avLst/>
          </a:prstGeom>
        </p:spPr>
      </p:pic>
    </p:spTree>
    <p:extLst>
      <p:ext uri="{BB962C8B-B14F-4D97-AF65-F5344CB8AC3E}">
        <p14:creationId xmlns:p14="http://schemas.microsoft.com/office/powerpoint/2010/main" val="3362435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0"/>
            <a:ext cx="9144000" cy="87376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70000"/>
              </a:lnSpc>
            </a:pPr>
            <a:r>
              <a:rPr lang="es-ES" sz="2400" b="1" dirty="0">
                <a:solidFill>
                  <a:schemeClr val="accent4"/>
                </a:solidFill>
                <a:cs typeface="Calibri"/>
              </a:rPr>
              <a:t>3. RESULTADOS</a:t>
            </a:r>
            <a:endParaRPr lang="es-ES" sz="2100" b="1" dirty="0">
              <a:solidFill>
                <a:schemeClr val="accent4"/>
              </a:solidFill>
              <a:latin typeface="Helvetica"/>
              <a:cs typeface="Helvetica"/>
            </a:endParaRPr>
          </a:p>
        </p:txBody>
      </p:sp>
      <p:sp>
        <p:nvSpPr>
          <p:cNvPr id="5" name="CuadroTexto 4">
            <a:extLst>
              <a:ext uri="{FF2B5EF4-FFF2-40B4-BE49-F238E27FC236}">
                <a16:creationId xmlns:a16="http://schemas.microsoft.com/office/drawing/2014/main" id="{305D8159-B9D8-F045-AFA5-8F8326FB0754}"/>
              </a:ext>
            </a:extLst>
          </p:cNvPr>
          <p:cNvSpPr txBox="1"/>
          <p:nvPr/>
        </p:nvSpPr>
        <p:spPr>
          <a:xfrm>
            <a:off x="277403" y="576884"/>
            <a:ext cx="4623370" cy="296876"/>
          </a:xfrm>
          <a:prstGeom prst="rect">
            <a:avLst/>
          </a:prstGeom>
          <a:noFill/>
        </p:spPr>
        <p:txBody>
          <a:bodyPr wrap="square">
            <a:spAutoFit/>
          </a:bodyPr>
          <a:lstStyle/>
          <a:p>
            <a:pPr>
              <a:lnSpc>
                <a:spcPct val="70000"/>
              </a:lnSpc>
            </a:pPr>
            <a:r>
              <a:rPr lang="es-ES" sz="1800" b="1" dirty="0">
                <a:solidFill>
                  <a:schemeClr val="accent4"/>
                </a:solidFill>
                <a:cs typeface="Calibri"/>
              </a:rPr>
              <a:t>Sociodemográficos</a:t>
            </a:r>
            <a:endParaRPr lang="es-ES" sz="1800" b="1" dirty="0">
              <a:solidFill>
                <a:schemeClr val="accent4"/>
              </a:solidFill>
              <a:latin typeface="Helvetica"/>
              <a:cs typeface="Helvetica"/>
            </a:endParaRPr>
          </a:p>
        </p:txBody>
      </p:sp>
      <p:sp>
        <p:nvSpPr>
          <p:cNvPr id="14" name="CuadroTexto 13">
            <a:extLst>
              <a:ext uri="{FF2B5EF4-FFF2-40B4-BE49-F238E27FC236}">
                <a16:creationId xmlns:a16="http://schemas.microsoft.com/office/drawing/2014/main" id="{DD18F1E8-7824-6310-06FC-1E124135B7D1}"/>
              </a:ext>
            </a:extLst>
          </p:cNvPr>
          <p:cNvSpPr txBox="1"/>
          <p:nvPr/>
        </p:nvSpPr>
        <p:spPr>
          <a:xfrm>
            <a:off x="1047951" y="5125643"/>
            <a:ext cx="2219217" cy="307777"/>
          </a:xfrm>
          <a:prstGeom prst="rect">
            <a:avLst/>
          </a:prstGeom>
          <a:noFill/>
        </p:spPr>
        <p:txBody>
          <a:bodyPr wrap="square">
            <a:spAutoFit/>
          </a:bodyPr>
          <a:lstStyle/>
          <a:p>
            <a:r>
              <a:rPr lang="es-CL" sz="1400" b="0" i="0" dirty="0">
                <a:solidFill>
                  <a:srgbClr val="201F1E"/>
                </a:solidFill>
                <a:effectLst/>
              </a:rPr>
              <a:t>Total muestra, n= 1.101</a:t>
            </a:r>
            <a:endParaRPr lang="es-CL" sz="1400" dirty="0"/>
          </a:p>
        </p:txBody>
      </p:sp>
      <p:sp>
        <p:nvSpPr>
          <p:cNvPr id="17" name="CuadroTexto 16">
            <a:extLst>
              <a:ext uri="{FF2B5EF4-FFF2-40B4-BE49-F238E27FC236}">
                <a16:creationId xmlns:a16="http://schemas.microsoft.com/office/drawing/2014/main" id="{38A27869-9BCC-00AD-3A33-171127F45215}"/>
              </a:ext>
            </a:extLst>
          </p:cNvPr>
          <p:cNvSpPr txBox="1"/>
          <p:nvPr/>
        </p:nvSpPr>
        <p:spPr>
          <a:xfrm>
            <a:off x="277403" y="4602423"/>
            <a:ext cx="5044610" cy="523220"/>
          </a:xfrm>
          <a:prstGeom prst="rect">
            <a:avLst/>
          </a:prstGeom>
          <a:noFill/>
        </p:spPr>
        <p:txBody>
          <a:bodyPr wrap="square">
            <a:spAutoFit/>
          </a:bodyPr>
          <a:lstStyle/>
          <a:p>
            <a:r>
              <a:rPr lang="es-ES" sz="1400" i="1" dirty="0"/>
              <a:t>¿Habitualmente, qué tipo de transporte o modo utiliza usted para desplazarse entre dos lugares? Veamos, usa usted….? </a:t>
            </a:r>
            <a:endParaRPr lang="es-CL" sz="1400" i="1" dirty="0"/>
          </a:p>
        </p:txBody>
      </p:sp>
      <p:sp>
        <p:nvSpPr>
          <p:cNvPr id="19" name="CuadroTexto 18">
            <a:extLst>
              <a:ext uri="{FF2B5EF4-FFF2-40B4-BE49-F238E27FC236}">
                <a16:creationId xmlns:a16="http://schemas.microsoft.com/office/drawing/2014/main" id="{18FA9DCD-9CE4-7D87-6F52-BA06405C847E}"/>
              </a:ext>
            </a:extLst>
          </p:cNvPr>
          <p:cNvSpPr txBox="1"/>
          <p:nvPr/>
        </p:nvSpPr>
        <p:spPr>
          <a:xfrm>
            <a:off x="5322013" y="4602423"/>
            <a:ext cx="3821987" cy="307777"/>
          </a:xfrm>
          <a:prstGeom prst="rect">
            <a:avLst/>
          </a:prstGeom>
          <a:noFill/>
        </p:spPr>
        <p:txBody>
          <a:bodyPr wrap="square">
            <a:spAutoFit/>
          </a:bodyPr>
          <a:lstStyle/>
          <a:p>
            <a:pPr algn="ctr"/>
            <a:r>
              <a:rPr lang="es-ES" sz="1400" i="1" dirty="0">
                <a:effectLst/>
                <a:ea typeface="Times New Roman" panose="02020603050405020304" pitchFamily="18" charset="0"/>
              </a:rPr>
              <a:t>En general, en sus viajes habituales, ¿usted es…?</a:t>
            </a:r>
            <a:endParaRPr lang="es-CL" sz="1400" i="1" dirty="0"/>
          </a:p>
        </p:txBody>
      </p:sp>
      <p:sp>
        <p:nvSpPr>
          <p:cNvPr id="11" name="CuadroTexto 10">
            <a:extLst>
              <a:ext uri="{FF2B5EF4-FFF2-40B4-BE49-F238E27FC236}">
                <a16:creationId xmlns:a16="http://schemas.microsoft.com/office/drawing/2014/main" id="{A8D82BF8-139D-5BA3-E6B8-B64F029F141E}"/>
              </a:ext>
            </a:extLst>
          </p:cNvPr>
          <p:cNvSpPr txBox="1"/>
          <p:nvPr/>
        </p:nvSpPr>
        <p:spPr>
          <a:xfrm>
            <a:off x="6203665" y="5125643"/>
            <a:ext cx="4623370" cy="307777"/>
          </a:xfrm>
          <a:prstGeom prst="rect">
            <a:avLst/>
          </a:prstGeom>
          <a:noFill/>
        </p:spPr>
        <p:txBody>
          <a:bodyPr wrap="square">
            <a:spAutoFit/>
          </a:bodyPr>
          <a:lstStyle/>
          <a:p>
            <a:r>
              <a:rPr lang="es-CL" sz="1400" b="0" i="0" dirty="0">
                <a:solidFill>
                  <a:srgbClr val="201F1E"/>
                </a:solidFill>
                <a:effectLst/>
              </a:rPr>
              <a:t>Total muestra, n= 1.101</a:t>
            </a:r>
          </a:p>
        </p:txBody>
      </p:sp>
      <p:sp>
        <p:nvSpPr>
          <p:cNvPr id="2" name="Marcador de número de diapositiva 1">
            <a:extLst>
              <a:ext uri="{FF2B5EF4-FFF2-40B4-BE49-F238E27FC236}">
                <a16:creationId xmlns:a16="http://schemas.microsoft.com/office/drawing/2014/main" id="{96209817-2DC0-BDEB-272A-96F1CAC3627A}"/>
              </a:ext>
            </a:extLst>
          </p:cNvPr>
          <p:cNvSpPr>
            <a:spLocks noGrp="1"/>
          </p:cNvSpPr>
          <p:nvPr>
            <p:ph type="sldNum" sz="quarter" idx="12"/>
          </p:nvPr>
        </p:nvSpPr>
        <p:spPr/>
        <p:txBody>
          <a:bodyPr/>
          <a:lstStyle/>
          <a:p>
            <a:fld id="{971615F9-C4C2-4477-B1D4-5259C923AF72}" type="slidenum">
              <a:rPr lang="es-CL" smtClean="0"/>
              <a:t>9</a:t>
            </a:fld>
            <a:endParaRPr lang="es-CL"/>
          </a:p>
        </p:txBody>
      </p:sp>
      <p:pic>
        <p:nvPicPr>
          <p:cNvPr id="4" name="Imagen 3">
            <a:extLst>
              <a:ext uri="{FF2B5EF4-FFF2-40B4-BE49-F238E27FC236}">
                <a16:creationId xmlns:a16="http://schemas.microsoft.com/office/drawing/2014/main" id="{AE26D30D-C5C1-E82B-A8CB-745FBA016DE2}"/>
              </a:ext>
            </a:extLst>
          </p:cNvPr>
          <p:cNvPicPr>
            <a:picLocks noChangeAspect="1"/>
          </p:cNvPicPr>
          <p:nvPr/>
        </p:nvPicPr>
        <p:blipFill>
          <a:blip r:embed="rId3"/>
          <a:stretch>
            <a:fillRect/>
          </a:stretch>
        </p:blipFill>
        <p:spPr>
          <a:xfrm>
            <a:off x="6803984" y="5846692"/>
            <a:ext cx="1476581" cy="1019317"/>
          </a:xfrm>
          <a:prstGeom prst="rect">
            <a:avLst/>
          </a:prstGeom>
        </p:spPr>
      </p:pic>
      <p:pic>
        <p:nvPicPr>
          <p:cNvPr id="6" name="Imagen 5">
            <a:extLst>
              <a:ext uri="{FF2B5EF4-FFF2-40B4-BE49-F238E27FC236}">
                <a16:creationId xmlns:a16="http://schemas.microsoft.com/office/drawing/2014/main" id="{5FED2452-2E2C-BEAB-A096-56DDE7A898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634" y="6538913"/>
            <a:ext cx="1819275" cy="238125"/>
          </a:xfrm>
          <a:prstGeom prst="rect">
            <a:avLst/>
          </a:prstGeom>
        </p:spPr>
      </p:pic>
      <p:pic>
        <p:nvPicPr>
          <p:cNvPr id="8" name="Imagen 7" descr="Gráfico&#10;&#10;Descripción generada automáticamente">
            <a:extLst>
              <a:ext uri="{FF2B5EF4-FFF2-40B4-BE49-F238E27FC236}">
                <a16:creationId xmlns:a16="http://schemas.microsoft.com/office/drawing/2014/main" id="{9A8B8DBF-90F1-0D48-6EE3-0C34ED13D0A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32"/>
          <a:stretch/>
        </p:blipFill>
        <p:spPr>
          <a:xfrm>
            <a:off x="0" y="1514988"/>
            <a:ext cx="4597280" cy="3123927"/>
          </a:xfrm>
          <a:prstGeom prst="rect">
            <a:avLst/>
          </a:prstGeom>
        </p:spPr>
      </p:pic>
      <p:pic>
        <p:nvPicPr>
          <p:cNvPr id="10" name="Imagen 9" descr="Gráfico, Gráfico de barras&#10;&#10;Descripción generada automáticamente">
            <a:extLst>
              <a:ext uri="{FF2B5EF4-FFF2-40B4-BE49-F238E27FC236}">
                <a16:creationId xmlns:a16="http://schemas.microsoft.com/office/drawing/2014/main" id="{4CCF1741-2E2E-E3BB-999D-906877724E9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752"/>
          <a:stretch/>
        </p:blipFill>
        <p:spPr>
          <a:xfrm>
            <a:off x="4848895" y="1665148"/>
            <a:ext cx="4295105" cy="2973767"/>
          </a:xfrm>
          <a:prstGeom prst="rect">
            <a:avLst/>
          </a:prstGeom>
        </p:spPr>
      </p:pic>
    </p:spTree>
    <p:extLst>
      <p:ext uri="{BB962C8B-B14F-4D97-AF65-F5344CB8AC3E}">
        <p14:creationId xmlns:p14="http://schemas.microsoft.com/office/powerpoint/2010/main" val="3153704269"/>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26135</TotalTime>
  <Words>3330</Words>
  <Application>Microsoft Office PowerPoint</Application>
  <PresentationFormat>Presentación en pantalla (4:3)</PresentationFormat>
  <Paragraphs>435</Paragraphs>
  <Slides>52</Slides>
  <Notes>50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52</vt:i4>
      </vt:variant>
    </vt:vector>
  </HeadingPairs>
  <TitlesOfParts>
    <vt:vector size="57" baseType="lpstr">
      <vt:lpstr>Arial</vt:lpstr>
      <vt:lpstr>Calibri</vt:lpstr>
      <vt:lpstr>Calibri Light</vt:lpstr>
      <vt:lpstr>Helvetica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Matías A.</dc:creator>
  <cp:lastModifiedBy>Andrés Bersezio Araya</cp:lastModifiedBy>
  <cp:revision>1157</cp:revision>
  <dcterms:created xsi:type="dcterms:W3CDTF">2019-04-04T15:44:57Z</dcterms:created>
  <dcterms:modified xsi:type="dcterms:W3CDTF">2022-09-06T16:40:39Z</dcterms:modified>
</cp:coreProperties>
</file>